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75" r:id="rId3"/>
    <p:sldId id="268" r:id="rId4"/>
    <p:sldId id="257" r:id="rId5"/>
    <p:sldId id="287" r:id="rId6"/>
    <p:sldId id="267" r:id="rId7"/>
    <p:sldId id="259" r:id="rId8"/>
    <p:sldId id="286" r:id="rId9"/>
    <p:sldId id="284" r:id="rId10"/>
    <p:sldId id="265" r:id="rId11"/>
    <p:sldId id="283" r:id="rId12"/>
    <p:sldId id="273" r:id="rId13"/>
    <p:sldId id="266" r:id="rId14"/>
    <p:sldId id="280" r:id="rId15"/>
    <p:sldId id="270" r:id="rId16"/>
    <p:sldId id="271" r:id="rId17"/>
    <p:sldId id="272" r:id="rId18"/>
    <p:sldId id="260" r:id="rId19"/>
    <p:sldId id="274" r:id="rId20"/>
    <p:sldId id="282" r:id="rId21"/>
    <p:sldId id="261" r:id="rId22"/>
    <p:sldId id="281" r:id="rId23"/>
    <p:sldId id="276" r:id="rId24"/>
    <p:sldId id="288" r:id="rId2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536"/>
    <a:srgbClr val="430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CEE2A-BFB9-CBD8-9878-1DB563365626}" v="740" dt="2025-11-16T12:56:42.248"/>
    <p1510:client id="{194F17FD-87FB-0D3A-97AB-2EEA8A1CB0A9}" v="24" dt="2025-11-17T11:56:44.732"/>
    <p1510:client id="{367EC6FC-A99A-A0AA-1B76-657834C13E7E}" v="793" dt="2025-11-17T00:05:36.547"/>
    <p1510:client id="{3CBFD496-477F-F0DD-4284-54BA859B98F2}" v="5" dt="2025-11-17T19:33:50.321"/>
    <p1510:client id="{74172C66-BE02-8F78-A9A2-9E3288A4B811}" v="286" dt="2025-11-17T15:43:21.079"/>
    <p1510:client id="{95111F8F-D40B-CC42-C578-F2482C63C877}" v="24" dt="2025-11-17T15:51:25.393"/>
    <p1510:client id="{9C3D5764-487C-C4BB-6D52-7EA23F421C4A}" v="894" dt="2025-11-17T19:22:30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4FA574-7862-4FA4-B60D-F2B78D902158}" type="doc">
      <dgm:prSet loTypeId="urn:microsoft.com/office/officeart/2005/8/layout/vProcess5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F0AFBD6-E335-4512-853D-AD3C2E0C284F}">
      <dgm:prSet/>
      <dgm:spPr/>
      <dgm:t>
        <a:bodyPr/>
        <a:lstStyle/>
        <a:p>
          <a:r>
            <a:rPr lang="en-US" dirty="0">
              <a:latin typeface="Sabon Next LT"/>
              <a:cs typeface="Sabon Next LT"/>
            </a:rPr>
            <a:t>JWT to </a:t>
          </a:r>
          <a:r>
            <a:rPr lang="en-US" dirty="0" err="1">
              <a:latin typeface="Sabon Next LT"/>
              <a:cs typeface="Sabon Next LT"/>
            </a:rPr>
            <a:t>dane</a:t>
          </a:r>
          <a:r>
            <a:rPr lang="en-US" dirty="0">
              <a:latin typeface="Sabon Next LT"/>
              <a:cs typeface="Sabon Next LT"/>
            </a:rPr>
            <a:t> JSON </a:t>
          </a:r>
          <a:r>
            <a:rPr lang="en-US" dirty="0" err="1">
              <a:latin typeface="Sabon Next LT"/>
              <a:cs typeface="Sabon Next LT"/>
            </a:rPr>
            <a:t>zabezpieczone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podpisem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kryptograficznym</a:t>
          </a:r>
          <a:endParaRPr lang="en-US" dirty="0">
            <a:latin typeface="Sabon Next LT"/>
            <a:cs typeface="Sabon Next LT"/>
          </a:endParaRPr>
        </a:p>
      </dgm:t>
    </dgm:pt>
    <dgm:pt modelId="{14C5A29B-5575-4DAA-81BB-D94BEF7DA31B}" type="parTrans" cxnId="{49B2F17F-9C64-4F2F-89A0-C028D8908077}">
      <dgm:prSet/>
      <dgm:spPr/>
      <dgm:t>
        <a:bodyPr/>
        <a:lstStyle/>
        <a:p>
          <a:endParaRPr lang="en-US"/>
        </a:p>
      </dgm:t>
    </dgm:pt>
    <dgm:pt modelId="{7FDA67F5-A8BF-490E-8AF6-15E478FE2353}" type="sibTrans" cxnId="{49B2F17F-9C64-4F2F-89A0-C028D8908077}">
      <dgm:prSet/>
      <dgm:spPr/>
      <dgm:t>
        <a:bodyPr/>
        <a:lstStyle/>
        <a:p>
          <a:endParaRPr lang="en-US"/>
        </a:p>
      </dgm:t>
    </dgm:pt>
    <dgm:pt modelId="{BA17A855-8370-4B44-9E73-8FE827AB0926}">
      <dgm:prSet/>
      <dgm:spPr/>
      <dgm:t>
        <a:bodyPr/>
        <a:lstStyle/>
        <a:p>
          <a:r>
            <a:rPr lang="en-US" dirty="0">
              <a:latin typeface="Sabon Next LT"/>
              <a:cs typeface="Sabon Next LT"/>
            </a:rPr>
            <a:t> </a:t>
          </a:r>
          <a:r>
            <a:rPr lang="en-US" dirty="0" err="1">
              <a:latin typeface="Sabon Next LT"/>
              <a:cs typeface="Sabon Next LT"/>
            </a:rPr>
            <a:t>Bezpieczny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sposób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przesyłania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informacji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między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klientem</a:t>
          </a:r>
          <a:r>
            <a:rPr lang="en-US" dirty="0">
              <a:latin typeface="Sabon Next LT"/>
              <a:cs typeface="Sabon Next LT"/>
            </a:rPr>
            <a:t> a </a:t>
          </a:r>
          <a:r>
            <a:rPr lang="en-US" dirty="0" err="1">
              <a:latin typeface="Sabon Next LT"/>
              <a:cs typeface="Sabon Next LT"/>
            </a:rPr>
            <a:t>serwerem</a:t>
          </a:r>
          <a:endParaRPr lang="en-US" dirty="0">
            <a:latin typeface="Sabon Next LT"/>
            <a:cs typeface="Sabon Next LT"/>
          </a:endParaRPr>
        </a:p>
      </dgm:t>
    </dgm:pt>
    <dgm:pt modelId="{84C57E75-3E23-4941-B65A-1B335E0B493D}" type="parTrans" cxnId="{C816B0E1-79A7-416E-A76E-7109B341CB94}">
      <dgm:prSet/>
      <dgm:spPr/>
      <dgm:t>
        <a:bodyPr/>
        <a:lstStyle/>
        <a:p>
          <a:endParaRPr lang="en-US"/>
        </a:p>
      </dgm:t>
    </dgm:pt>
    <dgm:pt modelId="{ECB23EB3-C0C1-4DD9-85F6-56A57E619E5E}" type="sibTrans" cxnId="{C816B0E1-79A7-416E-A76E-7109B341CB94}">
      <dgm:prSet/>
      <dgm:spPr/>
      <dgm:t>
        <a:bodyPr/>
        <a:lstStyle/>
        <a:p>
          <a:endParaRPr lang="en-US"/>
        </a:p>
      </dgm:t>
    </dgm:pt>
    <dgm:pt modelId="{830FDEF7-DA96-4403-B891-5FAB65113238}">
      <dgm:prSet/>
      <dgm:spPr/>
      <dgm:t>
        <a:bodyPr/>
        <a:lstStyle/>
        <a:p>
          <a:r>
            <a:rPr lang="en-US" dirty="0">
              <a:latin typeface="Sabon Next LT"/>
              <a:cs typeface="Sabon Next LT"/>
            </a:rPr>
            <a:t>Serwer </a:t>
          </a:r>
          <a:r>
            <a:rPr lang="en-US" dirty="0" err="1">
              <a:latin typeface="Sabon Next LT"/>
              <a:cs typeface="Sabon Next LT"/>
            </a:rPr>
            <a:t>weryfikuje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podpis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i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na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tej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podstawie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decyduje</a:t>
          </a:r>
          <a:r>
            <a:rPr lang="en-US" dirty="0">
              <a:latin typeface="Sabon Next LT"/>
              <a:cs typeface="Sabon Next LT"/>
            </a:rPr>
            <a:t>: „</a:t>
          </a:r>
          <a:r>
            <a:rPr lang="en-US" dirty="0" err="1">
              <a:latin typeface="Sabon Next LT"/>
              <a:cs typeface="Sabon Next LT"/>
            </a:rPr>
            <a:t>wpuszczam</a:t>
          </a:r>
          <a:r>
            <a:rPr lang="en-US" dirty="0">
              <a:latin typeface="Sabon Next LT"/>
              <a:cs typeface="Sabon Next LT"/>
            </a:rPr>
            <a:t> / </a:t>
          </a:r>
          <a:r>
            <a:rPr lang="en-US" dirty="0" err="1">
              <a:latin typeface="Sabon Next LT"/>
              <a:cs typeface="Sabon Next LT"/>
            </a:rPr>
            <a:t>nie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wpuszczam</a:t>
          </a:r>
          <a:r>
            <a:rPr lang="en-US" dirty="0">
              <a:latin typeface="Sabon Next LT"/>
              <a:cs typeface="Sabon Next LT"/>
            </a:rPr>
            <a:t>, z </a:t>
          </a:r>
          <a:r>
            <a:rPr lang="en-US" dirty="0" err="1">
              <a:latin typeface="Sabon Next LT"/>
              <a:cs typeface="Sabon Next LT"/>
            </a:rPr>
            <a:t>jakimi</a:t>
          </a:r>
          <a:r>
            <a:rPr lang="en-US" dirty="0">
              <a:latin typeface="Sabon Next LT"/>
              <a:cs typeface="Sabon Next LT"/>
            </a:rPr>
            <a:t> </a:t>
          </a:r>
          <a:r>
            <a:rPr lang="en-US" dirty="0" err="1">
              <a:latin typeface="Sabon Next LT"/>
              <a:cs typeface="Sabon Next LT"/>
            </a:rPr>
            <a:t>prawami</a:t>
          </a:r>
          <a:r>
            <a:rPr lang="en-US" dirty="0">
              <a:latin typeface="Sabon Next LT"/>
              <a:cs typeface="Sabon Next LT"/>
            </a:rPr>
            <a:t>”</a:t>
          </a:r>
        </a:p>
      </dgm:t>
    </dgm:pt>
    <dgm:pt modelId="{94CED018-EFD6-4318-8707-9E31CF6FABDB}" type="parTrans" cxnId="{BFA01BE6-0E9F-4720-B305-D8318573687A}">
      <dgm:prSet/>
      <dgm:spPr/>
      <dgm:t>
        <a:bodyPr/>
        <a:lstStyle/>
        <a:p>
          <a:endParaRPr lang="en-US"/>
        </a:p>
      </dgm:t>
    </dgm:pt>
    <dgm:pt modelId="{86349A87-2F5D-4D75-9753-917B8C2BA231}" type="sibTrans" cxnId="{BFA01BE6-0E9F-4720-B305-D8318573687A}">
      <dgm:prSet/>
      <dgm:spPr/>
      <dgm:t>
        <a:bodyPr/>
        <a:lstStyle/>
        <a:p>
          <a:endParaRPr lang="en-US"/>
        </a:p>
      </dgm:t>
    </dgm:pt>
    <dgm:pt modelId="{C0AE0EA8-B3AE-4AA8-B694-F364FD64184A}" type="pres">
      <dgm:prSet presAssocID="{684FA574-7862-4FA4-B60D-F2B78D902158}" presName="outerComposite" presStyleCnt="0">
        <dgm:presLayoutVars>
          <dgm:chMax val="5"/>
          <dgm:dir/>
          <dgm:resizeHandles val="exact"/>
        </dgm:presLayoutVars>
      </dgm:prSet>
      <dgm:spPr/>
    </dgm:pt>
    <dgm:pt modelId="{CF70EB8A-8555-41D4-A546-1E495AD77920}" type="pres">
      <dgm:prSet presAssocID="{684FA574-7862-4FA4-B60D-F2B78D902158}" presName="dummyMaxCanvas" presStyleCnt="0">
        <dgm:presLayoutVars/>
      </dgm:prSet>
      <dgm:spPr/>
    </dgm:pt>
    <dgm:pt modelId="{4BBB7335-558C-41E1-BAFF-858BC47492CC}" type="pres">
      <dgm:prSet presAssocID="{684FA574-7862-4FA4-B60D-F2B78D902158}" presName="ThreeNodes_1" presStyleLbl="node1" presStyleIdx="0" presStyleCnt="3">
        <dgm:presLayoutVars>
          <dgm:bulletEnabled val="1"/>
        </dgm:presLayoutVars>
      </dgm:prSet>
      <dgm:spPr/>
    </dgm:pt>
    <dgm:pt modelId="{CE6CFC32-E72B-4BC0-9F96-57618131AF3E}" type="pres">
      <dgm:prSet presAssocID="{684FA574-7862-4FA4-B60D-F2B78D902158}" presName="ThreeNodes_2" presStyleLbl="node1" presStyleIdx="1" presStyleCnt="3">
        <dgm:presLayoutVars>
          <dgm:bulletEnabled val="1"/>
        </dgm:presLayoutVars>
      </dgm:prSet>
      <dgm:spPr/>
    </dgm:pt>
    <dgm:pt modelId="{87FEC223-89E1-4D5E-A850-7430F2BD22BA}" type="pres">
      <dgm:prSet presAssocID="{684FA574-7862-4FA4-B60D-F2B78D902158}" presName="ThreeNodes_3" presStyleLbl="node1" presStyleIdx="2" presStyleCnt="3">
        <dgm:presLayoutVars>
          <dgm:bulletEnabled val="1"/>
        </dgm:presLayoutVars>
      </dgm:prSet>
      <dgm:spPr/>
    </dgm:pt>
    <dgm:pt modelId="{25C8C0D7-DE3B-4C15-A18A-813E8FD65B69}" type="pres">
      <dgm:prSet presAssocID="{684FA574-7862-4FA4-B60D-F2B78D902158}" presName="ThreeConn_1-2" presStyleLbl="fgAccFollowNode1" presStyleIdx="0" presStyleCnt="2">
        <dgm:presLayoutVars>
          <dgm:bulletEnabled val="1"/>
        </dgm:presLayoutVars>
      </dgm:prSet>
      <dgm:spPr/>
    </dgm:pt>
    <dgm:pt modelId="{5FB46F3B-7485-4335-96BE-7C3C617B9FB7}" type="pres">
      <dgm:prSet presAssocID="{684FA574-7862-4FA4-B60D-F2B78D902158}" presName="ThreeConn_2-3" presStyleLbl="fgAccFollowNode1" presStyleIdx="1" presStyleCnt="2">
        <dgm:presLayoutVars>
          <dgm:bulletEnabled val="1"/>
        </dgm:presLayoutVars>
      </dgm:prSet>
      <dgm:spPr/>
    </dgm:pt>
    <dgm:pt modelId="{DB8DFC4A-4FEF-4ED1-B11D-3F3CC7B06E46}" type="pres">
      <dgm:prSet presAssocID="{684FA574-7862-4FA4-B60D-F2B78D902158}" presName="ThreeNodes_1_text" presStyleLbl="node1" presStyleIdx="2" presStyleCnt="3">
        <dgm:presLayoutVars>
          <dgm:bulletEnabled val="1"/>
        </dgm:presLayoutVars>
      </dgm:prSet>
      <dgm:spPr/>
    </dgm:pt>
    <dgm:pt modelId="{0EB890E2-D9BB-470B-9BD9-17FE1B0612B1}" type="pres">
      <dgm:prSet presAssocID="{684FA574-7862-4FA4-B60D-F2B78D902158}" presName="ThreeNodes_2_text" presStyleLbl="node1" presStyleIdx="2" presStyleCnt="3">
        <dgm:presLayoutVars>
          <dgm:bulletEnabled val="1"/>
        </dgm:presLayoutVars>
      </dgm:prSet>
      <dgm:spPr/>
    </dgm:pt>
    <dgm:pt modelId="{2A01090D-8C0C-4155-BD34-AE3221DAE249}" type="pres">
      <dgm:prSet presAssocID="{684FA574-7862-4FA4-B60D-F2B78D90215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1E0CF2E-8048-4D94-8565-746F53CC43A5}" type="presOf" srcId="{ECB23EB3-C0C1-4DD9-85F6-56A57E619E5E}" destId="{5FB46F3B-7485-4335-96BE-7C3C617B9FB7}" srcOrd="0" destOrd="0" presId="urn:microsoft.com/office/officeart/2005/8/layout/vProcess5"/>
    <dgm:cxn modelId="{F678C843-5F8F-4592-B373-EC93CA412828}" type="presOf" srcId="{830FDEF7-DA96-4403-B891-5FAB65113238}" destId="{87FEC223-89E1-4D5E-A850-7430F2BD22BA}" srcOrd="0" destOrd="0" presId="urn:microsoft.com/office/officeart/2005/8/layout/vProcess5"/>
    <dgm:cxn modelId="{50CDB272-A817-4DF2-B363-6845D82274E6}" type="presOf" srcId="{BF0AFBD6-E335-4512-853D-AD3C2E0C284F}" destId="{DB8DFC4A-4FEF-4ED1-B11D-3F3CC7B06E46}" srcOrd="1" destOrd="0" presId="urn:microsoft.com/office/officeart/2005/8/layout/vProcess5"/>
    <dgm:cxn modelId="{87F80753-2B6B-4053-B2A7-8D5588A02DF0}" type="presOf" srcId="{684FA574-7862-4FA4-B60D-F2B78D902158}" destId="{C0AE0EA8-B3AE-4AA8-B694-F364FD64184A}" srcOrd="0" destOrd="0" presId="urn:microsoft.com/office/officeart/2005/8/layout/vProcess5"/>
    <dgm:cxn modelId="{5FD52578-9195-4C08-992D-263859BD2D6D}" type="presOf" srcId="{BA17A855-8370-4B44-9E73-8FE827AB0926}" destId="{0EB890E2-D9BB-470B-9BD9-17FE1B0612B1}" srcOrd="1" destOrd="0" presId="urn:microsoft.com/office/officeart/2005/8/layout/vProcess5"/>
    <dgm:cxn modelId="{49B2F17F-9C64-4F2F-89A0-C028D8908077}" srcId="{684FA574-7862-4FA4-B60D-F2B78D902158}" destId="{BF0AFBD6-E335-4512-853D-AD3C2E0C284F}" srcOrd="0" destOrd="0" parTransId="{14C5A29B-5575-4DAA-81BB-D94BEF7DA31B}" sibTransId="{7FDA67F5-A8BF-490E-8AF6-15E478FE2353}"/>
    <dgm:cxn modelId="{28841EAC-AEB5-459B-B362-355F04909FEC}" type="presOf" srcId="{BF0AFBD6-E335-4512-853D-AD3C2E0C284F}" destId="{4BBB7335-558C-41E1-BAFF-858BC47492CC}" srcOrd="0" destOrd="0" presId="urn:microsoft.com/office/officeart/2005/8/layout/vProcess5"/>
    <dgm:cxn modelId="{628C5EC2-A62F-4C91-80D0-D370E682B259}" type="presOf" srcId="{7FDA67F5-A8BF-490E-8AF6-15E478FE2353}" destId="{25C8C0D7-DE3B-4C15-A18A-813E8FD65B69}" srcOrd="0" destOrd="0" presId="urn:microsoft.com/office/officeart/2005/8/layout/vProcess5"/>
    <dgm:cxn modelId="{4B483ED4-4431-4446-9853-CE82C8511AAB}" type="presOf" srcId="{830FDEF7-DA96-4403-B891-5FAB65113238}" destId="{2A01090D-8C0C-4155-BD34-AE3221DAE249}" srcOrd="1" destOrd="0" presId="urn:microsoft.com/office/officeart/2005/8/layout/vProcess5"/>
    <dgm:cxn modelId="{C816B0E1-79A7-416E-A76E-7109B341CB94}" srcId="{684FA574-7862-4FA4-B60D-F2B78D902158}" destId="{BA17A855-8370-4B44-9E73-8FE827AB0926}" srcOrd="1" destOrd="0" parTransId="{84C57E75-3E23-4941-B65A-1B335E0B493D}" sibTransId="{ECB23EB3-C0C1-4DD9-85F6-56A57E619E5E}"/>
    <dgm:cxn modelId="{BFA01BE6-0E9F-4720-B305-D8318573687A}" srcId="{684FA574-7862-4FA4-B60D-F2B78D902158}" destId="{830FDEF7-DA96-4403-B891-5FAB65113238}" srcOrd="2" destOrd="0" parTransId="{94CED018-EFD6-4318-8707-9E31CF6FABDB}" sibTransId="{86349A87-2F5D-4D75-9753-917B8C2BA231}"/>
    <dgm:cxn modelId="{0B52D5F9-8459-4428-BCC7-6567CAF42551}" type="presOf" srcId="{BA17A855-8370-4B44-9E73-8FE827AB0926}" destId="{CE6CFC32-E72B-4BC0-9F96-57618131AF3E}" srcOrd="0" destOrd="0" presId="urn:microsoft.com/office/officeart/2005/8/layout/vProcess5"/>
    <dgm:cxn modelId="{1F3C0789-81C0-42B0-84FD-E5174021EB55}" type="presParOf" srcId="{C0AE0EA8-B3AE-4AA8-B694-F364FD64184A}" destId="{CF70EB8A-8555-41D4-A546-1E495AD77920}" srcOrd="0" destOrd="0" presId="urn:microsoft.com/office/officeart/2005/8/layout/vProcess5"/>
    <dgm:cxn modelId="{9A902DAA-2F99-467D-B787-63B2C801553E}" type="presParOf" srcId="{C0AE0EA8-B3AE-4AA8-B694-F364FD64184A}" destId="{4BBB7335-558C-41E1-BAFF-858BC47492CC}" srcOrd="1" destOrd="0" presId="urn:microsoft.com/office/officeart/2005/8/layout/vProcess5"/>
    <dgm:cxn modelId="{7AD116B9-6001-4ED0-913D-C7FF28806B50}" type="presParOf" srcId="{C0AE0EA8-B3AE-4AA8-B694-F364FD64184A}" destId="{CE6CFC32-E72B-4BC0-9F96-57618131AF3E}" srcOrd="2" destOrd="0" presId="urn:microsoft.com/office/officeart/2005/8/layout/vProcess5"/>
    <dgm:cxn modelId="{0E995896-377C-479C-AB7E-F6ABECDB0424}" type="presParOf" srcId="{C0AE0EA8-B3AE-4AA8-B694-F364FD64184A}" destId="{87FEC223-89E1-4D5E-A850-7430F2BD22BA}" srcOrd="3" destOrd="0" presId="urn:microsoft.com/office/officeart/2005/8/layout/vProcess5"/>
    <dgm:cxn modelId="{55AFB72A-2EF1-45FE-8EFB-2D76FB2BED1C}" type="presParOf" srcId="{C0AE0EA8-B3AE-4AA8-B694-F364FD64184A}" destId="{25C8C0D7-DE3B-4C15-A18A-813E8FD65B69}" srcOrd="4" destOrd="0" presId="urn:microsoft.com/office/officeart/2005/8/layout/vProcess5"/>
    <dgm:cxn modelId="{4DCAA9C6-3F8D-4899-844F-5B44FC4729BE}" type="presParOf" srcId="{C0AE0EA8-B3AE-4AA8-B694-F364FD64184A}" destId="{5FB46F3B-7485-4335-96BE-7C3C617B9FB7}" srcOrd="5" destOrd="0" presId="urn:microsoft.com/office/officeart/2005/8/layout/vProcess5"/>
    <dgm:cxn modelId="{7C337CB1-DA47-4B19-9DA1-B6694D8C4967}" type="presParOf" srcId="{C0AE0EA8-B3AE-4AA8-B694-F364FD64184A}" destId="{DB8DFC4A-4FEF-4ED1-B11D-3F3CC7B06E46}" srcOrd="6" destOrd="0" presId="urn:microsoft.com/office/officeart/2005/8/layout/vProcess5"/>
    <dgm:cxn modelId="{48ADCE7C-9862-4959-ACFD-FA7C1BAEEB9B}" type="presParOf" srcId="{C0AE0EA8-B3AE-4AA8-B694-F364FD64184A}" destId="{0EB890E2-D9BB-470B-9BD9-17FE1B0612B1}" srcOrd="7" destOrd="0" presId="urn:microsoft.com/office/officeart/2005/8/layout/vProcess5"/>
    <dgm:cxn modelId="{3FAC50D9-EA82-4BEF-8327-892881DC5002}" type="presParOf" srcId="{C0AE0EA8-B3AE-4AA8-B694-F364FD64184A}" destId="{2A01090D-8C0C-4155-BD34-AE3221DAE24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B7335-558C-41E1-BAFF-858BC47492CC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Sabon Next LT"/>
              <a:cs typeface="Sabon Next LT"/>
            </a:rPr>
            <a:t>JWT to </a:t>
          </a:r>
          <a:r>
            <a:rPr lang="en-US" sz="2400" kern="1200" dirty="0" err="1">
              <a:latin typeface="Sabon Next LT"/>
              <a:cs typeface="Sabon Next LT"/>
            </a:rPr>
            <a:t>dane</a:t>
          </a:r>
          <a:r>
            <a:rPr lang="en-US" sz="2400" kern="1200" dirty="0">
              <a:latin typeface="Sabon Next LT"/>
              <a:cs typeface="Sabon Next LT"/>
            </a:rPr>
            <a:t> JSON </a:t>
          </a:r>
          <a:r>
            <a:rPr lang="en-US" sz="2400" kern="1200" dirty="0" err="1">
              <a:latin typeface="Sabon Next LT"/>
              <a:cs typeface="Sabon Next LT"/>
            </a:rPr>
            <a:t>zabezpieczone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podpisem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kryptograficznym</a:t>
          </a:r>
          <a:endParaRPr lang="en-US" sz="2400" kern="1200" dirty="0">
            <a:latin typeface="Sabon Next LT"/>
            <a:cs typeface="Sabon Next LT"/>
          </a:endParaRPr>
        </a:p>
      </dsp:txBody>
      <dsp:txXfrm>
        <a:off x="38234" y="38234"/>
        <a:ext cx="7529629" cy="1228933"/>
      </dsp:txXfrm>
    </dsp:sp>
    <dsp:sp modelId="{CE6CFC32-E72B-4BC0-9F96-57618131AF3E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Sabon Next LT"/>
              <a:cs typeface="Sabon Next LT"/>
            </a:rPr>
            <a:t> </a:t>
          </a:r>
          <a:r>
            <a:rPr lang="en-US" sz="2400" kern="1200" dirty="0" err="1">
              <a:latin typeface="Sabon Next LT"/>
              <a:cs typeface="Sabon Next LT"/>
            </a:rPr>
            <a:t>Bezpieczny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sposób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przesyłania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informacji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między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klientem</a:t>
          </a:r>
          <a:r>
            <a:rPr lang="en-US" sz="2400" kern="1200" dirty="0">
              <a:latin typeface="Sabon Next LT"/>
              <a:cs typeface="Sabon Next LT"/>
            </a:rPr>
            <a:t> a </a:t>
          </a:r>
          <a:r>
            <a:rPr lang="en-US" sz="2400" kern="1200" dirty="0" err="1">
              <a:latin typeface="Sabon Next LT"/>
              <a:cs typeface="Sabon Next LT"/>
            </a:rPr>
            <a:t>serwerem</a:t>
          </a:r>
          <a:endParaRPr lang="en-US" sz="2400" kern="1200" dirty="0">
            <a:latin typeface="Sabon Next LT"/>
            <a:cs typeface="Sabon Next LT"/>
          </a:endParaRPr>
        </a:p>
      </dsp:txBody>
      <dsp:txXfrm>
        <a:off x="826903" y="1561202"/>
        <a:ext cx="7224611" cy="1228933"/>
      </dsp:txXfrm>
    </dsp:sp>
    <dsp:sp modelId="{87FEC223-89E1-4D5E-A850-7430F2BD22BA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Sabon Next LT"/>
              <a:cs typeface="Sabon Next LT"/>
            </a:rPr>
            <a:t>Serwer </a:t>
          </a:r>
          <a:r>
            <a:rPr lang="en-US" sz="2400" kern="1200" dirty="0" err="1">
              <a:latin typeface="Sabon Next LT"/>
              <a:cs typeface="Sabon Next LT"/>
            </a:rPr>
            <a:t>weryfikuje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podpis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i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na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tej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podstawie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decyduje</a:t>
          </a:r>
          <a:r>
            <a:rPr lang="en-US" sz="2400" kern="1200" dirty="0">
              <a:latin typeface="Sabon Next LT"/>
              <a:cs typeface="Sabon Next LT"/>
            </a:rPr>
            <a:t>: „</a:t>
          </a:r>
          <a:r>
            <a:rPr lang="en-US" sz="2400" kern="1200" dirty="0" err="1">
              <a:latin typeface="Sabon Next LT"/>
              <a:cs typeface="Sabon Next LT"/>
            </a:rPr>
            <a:t>wpuszczam</a:t>
          </a:r>
          <a:r>
            <a:rPr lang="en-US" sz="2400" kern="1200" dirty="0">
              <a:latin typeface="Sabon Next LT"/>
              <a:cs typeface="Sabon Next LT"/>
            </a:rPr>
            <a:t> / </a:t>
          </a:r>
          <a:r>
            <a:rPr lang="en-US" sz="2400" kern="1200" dirty="0" err="1">
              <a:latin typeface="Sabon Next LT"/>
              <a:cs typeface="Sabon Next LT"/>
            </a:rPr>
            <a:t>nie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wpuszczam</a:t>
          </a:r>
          <a:r>
            <a:rPr lang="en-US" sz="2400" kern="1200" dirty="0">
              <a:latin typeface="Sabon Next LT"/>
              <a:cs typeface="Sabon Next LT"/>
            </a:rPr>
            <a:t>, z </a:t>
          </a:r>
          <a:r>
            <a:rPr lang="en-US" sz="2400" kern="1200" dirty="0" err="1">
              <a:latin typeface="Sabon Next LT"/>
              <a:cs typeface="Sabon Next LT"/>
            </a:rPr>
            <a:t>jakimi</a:t>
          </a:r>
          <a:r>
            <a:rPr lang="en-US" sz="2400" kern="1200" dirty="0">
              <a:latin typeface="Sabon Next LT"/>
              <a:cs typeface="Sabon Next LT"/>
            </a:rPr>
            <a:t> </a:t>
          </a:r>
          <a:r>
            <a:rPr lang="en-US" sz="2400" kern="1200" dirty="0" err="1">
              <a:latin typeface="Sabon Next LT"/>
              <a:cs typeface="Sabon Next LT"/>
            </a:rPr>
            <a:t>prawami</a:t>
          </a:r>
          <a:r>
            <a:rPr lang="en-US" sz="2400" kern="1200" dirty="0">
              <a:latin typeface="Sabon Next LT"/>
              <a:cs typeface="Sabon Next LT"/>
            </a:rPr>
            <a:t>”</a:t>
          </a:r>
        </a:p>
      </dsp:txBody>
      <dsp:txXfrm>
        <a:off x="1615573" y="3084170"/>
        <a:ext cx="7224611" cy="1228933"/>
      </dsp:txXfrm>
    </dsp:sp>
    <dsp:sp modelId="{25C8C0D7-DE3B-4C15-A18A-813E8FD65B69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5FB46F3B-7485-4335-96BE-7C3C617B9FB7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5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2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3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6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7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3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4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3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5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2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2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swigger.net/web-security/jwt/lab-jwt-authentication-bypass-via-unverified-signatur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wt.io/" TargetMode="External"/><Relationship Id="rId7" Type="http://schemas.openxmlformats.org/officeDocument/2006/relationships/hyperlink" Target="https://pyjwt.readthedocs.io/en/stable/" TargetMode="External"/><Relationship Id="rId2" Type="http://schemas.openxmlformats.org/officeDocument/2006/relationships/hyperlink" Target="https://www.jwt.io/libra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swigger.net/web-security/jwt/lab-jwt-authentication-bypass-via-unverified-signature" TargetMode="External"/><Relationship Id="rId5" Type="http://schemas.openxmlformats.org/officeDocument/2006/relationships/hyperlink" Target="https://devszczepaniak.pl/json-web-token/" TargetMode="External"/><Relationship Id="rId4" Type="http://schemas.openxmlformats.org/officeDocument/2006/relationships/hyperlink" Target="https://www.geeksforgeeks.org/web-tech/json-web-token-jwt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Loading images with JWT Authorization | by Armen Vardanyan | JavaScript in  Plain English">
            <a:extLst>
              <a:ext uri="{FF2B5EF4-FFF2-40B4-BE49-F238E27FC236}">
                <a16:creationId xmlns:a16="http://schemas.microsoft.com/office/drawing/2014/main" id="{F01E1EE7-E5D3-D9F9-CB9B-84DE2F3A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6" r="14646"/>
          <a:stretch>
            <a:fillRect/>
          </a:stretch>
        </p:blipFill>
        <p:spPr>
          <a:xfrm>
            <a:off x="44149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77981" y="2223515"/>
            <a:ext cx="4449799" cy="2067223"/>
          </a:xfrm>
        </p:spPr>
        <p:txBody>
          <a:bodyPr anchor="b">
            <a:normAutofit fontScale="90000"/>
          </a:bodyPr>
          <a:lstStyle/>
          <a:p>
            <a:pPr algn="l"/>
            <a:r>
              <a:rPr lang="pl-PL" sz="3700" b="1" dirty="0">
                <a:latin typeface="Sabon Next LT"/>
                <a:ea typeface="+mj-lt"/>
                <a:cs typeface="+mj-lt"/>
              </a:rPr>
              <a:t>BEZPIECZNY DOSTĘP DO DOKUMENTÓW Z WYKORZYSTANIEM TOKENÓW JWT </a:t>
            </a:r>
            <a:endParaRPr lang="pl-PL" sz="3700" b="1" dirty="0">
              <a:latin typeface="Sabon Next LT"/>
              <a:cs typeface="Sabon Next LT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77981" y="4444297"/>
            <a:ext cx="3933306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000" i="1" dirty="0"/>
              <a:t>Patryk Figiel</a:t>
            </a:r>
          </a:p>
          <a:p>
            <a:pPr algn="l"/>
            <a:r>
              <a:rPr lang="pl-PL" sz="2000" i="1" dirty="0"/>
              <a:t>Natalia Topczewska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2D838976-86C0-3583-B693-B49956F200BA}"/>
              </a:ext>
            </a:extLst>
          </p:cNvPr>
          <p:cNvCxnSpPr/>
          <p:nvPr/>
        </p:nvCxnSpPr>
        <p:spPr>
          <a:xfrm>
            <a:off x="481326" y="4281181"/>
            <a:ext cx="3716005" cy="273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F807339-FB54-E422-E69D-1A5EA6A8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67" y="2164022"/>
            <a:ext cx="2823275" cy="251217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3200" b="1" kern="1200" dirty="0">
                <a:solidFill>
                  <a:srgbClr val="FFFFFF"/>
                </a:solidFill>
                <a:latin typeface="Sabon Next LT"/>
                <a:cs typeface="Sabon Next LT"/>
              </a:rPr>
              <a:t>RFC 7519 DEFINIUJE NASTĘPUJĄCE REGISTERED CLAIM NAMES:</a:t>
            </a:r>
          </a:p>
        </p:txBody>
      </p:sp>
      <p:sp>
        <p:nvSpPr>
          <p:cNvPr id="27" name="Symbol zastępczy zawartości 2">
            <a:extLst>
              <a:ext uri="{FF2B5EF4-FFF2-40B4-BE49-F238E27FC236}">
                <a16:creationId xmlns:a16="http://schemas.microsoft.com/office/drawing/2014/main" id="{68570607-63A0-AFE8-B71A-16AB948D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9393" y="1996123"/>
            <a:ext cx="7490262" cy="28479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err="1">
                <a:latin typeface="Sabon Next LT"/>
                <a:cs typeface="Sabon Next LT"/>
              </a:rPr>
              <a:t>iss</a:t>
            </a:r>
            <a:r>
              <a:rPr lang="en-US" sz="2400" b="1" dirty="0">
                <a:latin typeface="Sabon Next LT"/>
                <a:cs typeface="Sabon Next LT"/>
              </a:rPr>
              <a:t> (Issuer):</a:t>
            </a:r>
            <a:r>
              <a:rPr lang="en-US" sz="2400" dirty="0">
                <a:latin typeface="Sabon Next LT"/>
                <a:cs typeface="Sabon Next LT"/>
              </a:rPr>
              <a:t> </a:t>
            </a:r>
            <a:r>
              <a:rPr lang="en-US" sz="2400" err="1">
                <a:latin typeface="Sabon Next LT"/>
                <a:cs typeface="Sabon Next LT"/>
              </a:rPr>
              <a:t>Identyfikuje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osobę</a:t>
            </a:r>
            <a:r>
              <a:rPr lang="en-US" sz="2400" dirty="0">
                <a:latin typeface="Sabon Next LT"/>
                <a:cs typeface="Sabon Next LT"/>
              </a:rPr>
              <a:t>, </a:t>
            </a:r>
            <a:r>
              <a:rPr lang="en-US" sz="2400" err="1">
                <a:latin typeface="Sabon Next LT"/>
                <a:cs typeface="Sabon Next LT"/>
              </a:rPr>
              <a:t>która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wydała</a:t>
            </a:r>
            <a:r>
              <a:rPr lang="en-US" sz="2400" dirty="0">
                <a:latin typeface="Sabon Next LT"/>
                <a:cs typeface="Sabon Next LT"/>
              </a:rPr>
              <a:t> token.</a:t>
            </a:r>
          </a:p>
          <a:p>
            <a:r>
              <a:rPr lang="en-US" sz="2400" b="1" dirty="0">
                <a:latin typeface="Sabon Next LT"/>
                <a:cs typeface="Sabon Next LT"/>
              </a:rPr>
              <a:t>sub (Subject):</a:t>
            </a:r>
            <a:r>
              <a:rPr lang="en-US" sz="2400" dirty="0">
                <a:latin typeface="Sabon Next LT"/>
                <a:cs typeface="Sabon Next LT"/>
              </a:rPr>
              <a:t> </a:t>
            </a:r>
            <a:r>
              <a:rPr lang="en-US" sz="2400" err="1">
                <a:latin typeface="Sabon Next LT"/>
                <a:cs typeface="Sabon Next LT"/>
              </a:rPr>
              <a:t>Reprezentuje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użytkownika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lub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podmiot</a:t>
            </a:r>
            <a:r>
              <a:rPr lang="en-US" sz="2400" dirty="0">
                <a:latin typeface="Sabon Next LT"/>
                <a:cs typeface="Sabon Next LT"/>
              </a:rPr>
              <a:t>, </a:t>
            </a:r>
            <a:r>
              <a:rPr lang="en-US" sz="2400" err="1">
                <a:latin typeface="Sabon Next LT"/>
                <a:cs typeface="Sabon Next LT"/>
              </a:rPr>
              <a:t>którego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dotyczy</a:t>
            </a:r>
            <a:r>
              <a:rPr lang="en-US" sz="2400" dirty="0">
                <a:latin typeface="Sabon Next LT"/>
                <a:cs typeface="Sabon Next LT"/>
              </a:rPr>
              <a:t> token.</a:t>
            </a:r>
          </a:p>
          <a:p>
            <a:r>
              <a:rPr lang="en-US" sz="2400" b="1" err="1">
                <a:latin typeface="Sabon Next LT"/>
                <a:cs typeface="Sabon Next LT"/>
              </a:rPr>
              <a:t>aud</a:t>
            </a:r>
            <a:r>
              <a:rPr lang="en-US" sz="2400" b="1" dirty="0">
                <a:latin typeface="Sabon Next LT"/>
                <a:cs typeface="Sabon Next LT"/>
              </a:rPr>
              <a:t> (Audience):</a:t>
            </a:r>
            <a:r>
              <a:rPr lang="en-US" sz="2400" dirty="0">
                <a:latin typeface="Sabon Next LT"/>
                <a:cs typeface="Sabon Next LT"/>
              </a:rPr>
              <a:t> </a:t>
            </a:r>
            <a:r>
              <a:rPr lang="en-US" sz="2400" err="1">
                <a:latin typeface="Sabon Next LT"/>
                <a:cs typeface="Sabon Next LT"/>
              </a:rPr>
              <a:t>Określa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docelowego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odbiorcę</a:t>
            </a:r>
            <a:r>
              <a:rPr lang="en-US" sz="2400" dirty="0">
                <a:latin typeface="Sabon Next LT"/>
                <a:cs typeface="Sabon Next LT"/>
              </a:rPr>
              <a:t>.</a:t>
            </a:r>
          </a:p>
          <a:p>
            <a:r>
              <a:rPr lang="en-US" sz="2400" b="1" dirty="0">
                <a:latin typeface="Sabon Next LT"/>
                <a:cs typeface="Sabon Next LT"/>
              </a:rPr>
              <a:t>exp (Expiration): </a:t>
            </a:r>
            <a:r>
              <a:rPr lang="en-US" sz="2400" err="1">
                <a:latin typeface="Sabon Next LT"/>
                <a:cs typeface="Sabon Next LT"/>
              </a:rPr>
              <a:t>Określa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datę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wygaśnięcia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tokena</a:t>
            </a:r>
            <a:r>
              <a:rPr lang="en-US" sz="2400" dirty="0">
                <a:latin typeface="Sabon Next LT"/>
                <a:cs typeface="Sabon Next LT"/>
              </a:rPr>
              <a:t>.</a:t>
            </a:r>
          </a:p>
          <a:p>
            <a:r>
              <a:rPr lang="en-US" sz="2400" b="1" err="1">
                <a:latin typeface="Sabon Next LT"/>
                <a:cs typeface="Sabon Next LT"/>
              </a:rPr>
              <a:t>iat</a:t>
            </a:r>
            <a:r>
              <a:rPr lang="en-US" sz="2400" b="1" dirty="0">
                <a:latin typeface="Sabon Next LT"/>
                <a:cs typeface="Sabon Next LT"/>
              </a:rPr>
              <a:t> (Issued At): </a:t>
            </a:r>
            <a:r>
              <a:rPr lang="en-US" sz="2400" dirty="0">
                <a:latin typeface="Sabon Next LT"/>
                <a:cs typeface="Sabon Next LT"/>
              </a:rPr>
              <a:t>Znak </a:t>
            </a:r>
            <a:r>
              <a:rPr lang="en-US" sz="2400" err="1">
                <a:latin typeface="Sabon Next LT"/>
                <a:cs typeface="Sabon Next LT"/>
              </a:rPr>
              <a:t>czasu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utworzenia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tokena</a:t>
            </a:r>
            <a:r>
              <a:rPr lang="en-US" sz="2400" dirty="0">
                <a:latin typeface="Sabon Next LT"/>
                <a:cs typeface="Sabon Next LT"/>
              </a:rPr>
              <a:t>.</a:t>
            </a:r>
          </a:p>
          <a:p>
            <a:r>
              <a:rPr lang="en-US" sz="2400" b="1" err="1">
                <a:latin typeface="Sabon Next LT"/>
                <a:cs typeface="Sabon Next LT"/>
              </a:rPr>
              <a:t>nbf</a:t>
            </a:r>
            <a:r>
              <a:rPr lang="en-US" sz="2400" b="1" dirty="0">
                <a:latin typeface="Sabon Next LT"/>
                <a:cs typeface="Sabon Next LT"/>
              </a:rPr>
              <a:t> (Not Before):</a:t>
            </a:r>
            <a:r>
              <a:rPr lang="en-US" sz="2400" dirty="0">
                <a:latin typeface="Sabon Next LT"/>
                <a:cs typeface="Sabon Next LT"/>
              </a:rPr>
              <a:t> </a:t>
            </a:r>
            <a:r>
              <a:rPr lang="en-US" sz="2400" err="1">
                <a:latin typeface="Sabon Next LT"/>
                <a:cs typeface="Sabon Next LT"/>
              </a:rPr>
              <a:t>Określa</a:t>
            </a:r>
            <a:r>
              <a:rPr lang="en-US" sz="2400" dirty="0">
                <a:latin typeface="Sabon Next LT"/>
                <a:cs typeface="Sabon Next LT"/>
              </a:rPr>
              <a:t>, </a:t>
            </a:r>
            <a:r>
              <a:rPr lang="en-US" sz="2400" err="1">
                <a:latin typeface="Sabon Next LT"/>
                <a:cs typeface="Sabon Next LT"/>
              </a:rPr>
              <a:t>kiedy</a:t>
            </a:r>
            <a:r>
              <a:rPr lang="en-US" sz="2400" dirty="0">
                <a:latin typeface="Sabon Next LT"/>
                <a:cs typeface="Sabon Next LT"/>
              </a:rPr>
              <a:t> token </a:t>
            </a:r>
            <a:r>
              <a:rPr lang="en-US" sz="2400" err="1">
                <a:latin typeface="Sabon Next LT"/>
                <a:cs typeface="Sabon Next LT"/>
              </a:rPr>
              <a:t>staje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się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err="1">
                <a:latin typeface="Sabon Next LT"/>
                <a:cs typeface="Sabon Next LT"/>
              </a:rPr>
              <a:t>ważny</a:t>
            </a:r>
            <a:r>
              <a:rPr lang="en-US" sz="2400" dirty="0">
                <a:latin typeface="Sabon Next LT"/>
                <a:cs typeface="Sabon Next LT"/>
              </a:rPr>
              <a:t>.</a:t>
            </a:r>
          </a:p>
          <a:p>
            <a:pPr marL="0"/>
            <a:endParaRPr lang="en-US" sz="2400" dirty="0">
              <a:latin typeface="Sabon Next LT"/>
              <a:cs typeface="Sabon Next LT"/>
            </a:endParaRPr>
          </a:p>
        </p:txBody>
      </p:sp>
      <p:pic>
        <p:nvPicPr>
          <p:cNvPr id="5" name="Obraz 4" descr="Jwt PNG Logo — Download Free Transparent Logo">
            <a:extLst>
              <a:ext uri="{FF2B5EF4-FFF2-40B4-BE49-F238E27FC236}">
                <a16:creationId xmlns:a16="http://schemas.microsoft.com/office/drawing/2014/main" id="{6B53C838-88CE-E650-20AA-E8D46145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4" t="29225" r="794" b="33797"/>
          <a:stretch>
            <a:fillRect/>
          </a:stretch>
        </p:blipFill>
        <p:spPr>
          <a:xfrm>
            <a:off x="1347106" y="5403688"/>
            <a:ext cx="2204371" cy="8622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FD500AC-1932-7A07-7E70-D3243DB56A4F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/>
              </a:rPr>
              <a:t>10/24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8932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964AE-9D91-F8D9-A0E4-758FD0078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B64535DE-558E-C700-3DC6-153A97FEC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08A02DF-C126-2A6E-5873-F03582B0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39237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Sabon Next LT"/>
                <a:cs typeface="Sabon Next LT"/>
              </a:rPr>
              <a:t>SIGNATURE</a:t>
            </a:r>
            <a:endParaRPr lang="en-US" sz="5400" dirty="0">
              <a:solidFill>
                <a:schemeClr val="bg1"/>
              </a:solidFill>
              <a:latin typeface="Sabon Next LT"/>
              <a:cs typeface="Sabon Next LT"/>
            </a:endParaRPr>
          </a:p>
          <a:p>
            <a:endParaRPr lang="en-US" sz="5400" kern="1200" dirty="0">
              <a:solidFill>
                <a:schemeClr val="bg1"/>
              </a:solidFill>
              <a:latin typeface="Sabon Next LT"/>
              <a:cs typeface="Sabon Next LT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C744F4AD-D9F0-B67F-1A31-F67DB637C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972120-6177-6ADD-3E52-D420A006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BAFB77-7C25-7482-ACBB-8CEC5979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092960"/>
            <a:ext cx="11049623" cy="90704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pl-PL" sz="2400" dirty="0">
                <a:latin typeface="Sabon Next LT"/>
                <a:cs typeface="Sabon Next LT"/>
              </a:rPr>
              <a:t>Podpis zapewnia integralność </a:t>
            </a:r>
            <a:r>
              <a:rPr lang="pl-PL" sz="2400" err="1">
                <a:latin typeface="Sabon Next LT"/>
                <a:cs typeface="Sabon Next LT"/>
              </a:rPr>
              <a:t>tokena</a:t>
            </a:r>
            <a:r>
              <a:rPr lang="pl-PL" sz="2400" dirty="0">
                <a:latin typeface="Sabon Next LT"/>
                <a:cs typeface="Sabon Next LT"/>
              </a:rPr>
              <a:t> i jest generowany przy użyciu nagłówka, danych i klucza tajnego. W tym przykładzie użyto algorytmu HS256 do zaimplementowania części podpisu.</a:t>
            </a:r>
          </a:p>
          <a:p>
            <a:pPr marL="0" indent="0">
              <a:buNone/>
            </a:pPr>
            <a:endParaRPr lang="en-US" sz="2400" dirty="0">
              <a:latin typeface="Sabon Next LT"/>
              <a:cs typeface="Sabon Next LT"/>
            </a:endParaRPr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D13F84D5-E61E-C98A-FB2F-E2BC6D17838F}"/>
              </a:ext>
            </a:extLst>
          </p:cNvPr>
          <p:cNvSpPr/>
          <p:nvPr/>
        </p:nvSpPr>
        <p:spPr>
          <a:xfrm>
            <a:off x="1157099" y="3237511"/>
            <a:ext cx="8067675" cy="19335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l-PL" dirty="0">
                <a:solidFill>
                  <a:schemeClr val="tx1"/>
                </a:solidFill>
                <a:latin typeface="Consolas"/>
              </a:rPr>
              <a:t>HMACSHA256(</a:t>
            </a:r>
            <a:br>
              <a:rPr lang="pl-PL">
                <a:latin typeface="Consolas"/>
              </a:rPr>
            </a:br>
            <a:r>
              <a:rPr lang="pl-PL" dirty="0">
                <a:solidFill>
                  <a:schemeClr val="tx1"/>
                </a:solidFill>
                <a:latin typeface="Consolas"/>
              </a:rPr>
              <a:t>    base64UrlEncode(</a:t>
            </a:r>
            <a:r>
              <a:rPr lang="pl-PL" dirty="0" err="1">
                <a:solidFill>
                  <a:schemeClr val="tx1"/>
                </a:solidFill>
                <a:latin typeface="Consolas"/>
              </a:rPr>
              <a:t>header</a:t>
            </a:r>
            <a:r>
              <a:rPr lang="pl-PL" dirty="0">
                <a:solidFill>
                  <a:schemeClr val="tx1"/>
                </a:solidFill>
                <a:latin typeface="Consolas"/>
              </a:rPr>
              <a:t>) + "." + base64UrlEncode(</a:t>
            </a:r>
            <a:r>
              <a:rPr lang="pl-PL" dirty="0" err="1">
                <a:solidFill>
                  <a:schemeClr val="tx1"/>
                </a:solidFill>
                <a:latin typeface="Consolas"/>
              </a:rPr>
              <a:t>payload</a:t>
            </a:r>
            <a:r>
              <a:rPr lang="pl-PL" dirty="0">
                <a:solidFill>
                  <a:schemeClr val="tx1"/>
                </a:solidFill>
                <a:latin typeface="Consolas"/>
              </a:rPr>
              <a:t>),</a:t>
            </a:r>
            <a:br>
              <a:rPr lang="pl-PL">
                <a:latin typeface="Consolas"/>
              </a:rPr>
            </a:br>
            <a:r>
              <a:rPr lang="pl-PL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pl-PL" dirty="0" err="1">
                <a:solidFill>
                  <a:schemeClr val="tx1"/>
                </a:solidFill>
                <a:latin typeface="Consolas"/>
              </a:rPr>
              <a:t>secret</a:t>
            </a:r>
            <a:br>
              <a:rPr lang="pl-PL">
                <a:latin typeface="Consolas"/>
              </a:rPr>
            </a:br>
            <a:r>
              <a:rPr lang="pl-PL" dirty="0">
                <a:solidFill>
                  <a:schemeClr val="tx1"/>
                </a:solidFill>
                <a:latin typeface="Consolas"/>
              </a:rPr>
              <a:t>)</a:t>
            </a:r>
            <a:endParaRPr lang="pl-PL" sz="2800" dirty="0">
              <a:solidFill>
                <a:schemeClr val="tx1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2C6EAD4-71C6-7A1D-BF09-5862FBFCB4A8}"/>
              </a:ext>
            </a:extLst>
          </p:cNvPr>
          <p:cNvSpPr txBox="1"/>
          <p:nvPr/>
        </p:nvSpPr>
        <p:spPr>
          <a:xfrm>
            <a:off x="1160585" y="5160836"/>
            <a:ext cx="36937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Sabon Next LT"/>
                <a:cs typeface="Sabon Next LT"/>
              </a:rPr>
              <a:t>Przykładowy</a:t>
            </a:r>
            <a:r>
              <a:rPr lang="en-US" sz="2400" b="1" dirty="0">
                <a:latin typeface="Sabon Next LT"/>
                <a:cs typeface="Sabon Next LT"/>
              </a:rPr>
              <a:t> </a:t>
            </a:r>
            <a:r>
              <a:rPr lang="en-US" sz="2400" b="1" err="1">
                <a:latin typeface="Sabon Next LT"/>
                <a:cs typeface="Sabon Next LT"/>
              </a:rPr>
              <a:t>podpis</a:t>
            </a:r>
            <a:r>
              <a:rPr lang="en-US" sz="2400" b="1" dirty="0">
                <a:latin typeface="Sabon Next LT"/>
                <a:cs typeface="Sabon Next LT"/>
              </a:rPr>
              <a:t>:</a:t>
            </a:r>
            <a:r>
              <a:rPr lang="pl-PL" sz="2400" b="1" dirty="0">
                <a:latin typeface="Sabon Next LT"/>
                <a:cs typeface="Sabon Next LT"/>
              </a:rPr>
              <a:t>​</a:t>
            </a:r>
            <a:endParaRPr lang="pl-PL" sz="2400" b="1" dirty="0">
              <a:latin typeface="Aptos"/>
              <a:cs typeface="Sabon Next LT"/>
            </a:endParaRPr>
          </a:p>
          <a:p>
            <a:pPr algn="ctr"/>
            <a:endParaRPr lang="pl-PL" sz="2400" b="1" dirty="0">
              <a:latin typeface="Aptos"/>
              <a:cs typeface="Sabon Next LT"/>
            </a:endParaRPr>
          </a:p>
        </p:txBody>
      </p: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72ACE170-CC7B-146D-60A6-396E5E71F6A0}"/>
              </a:ext>
            </a:extLst>
          </p:cNvPr>
          <p:cNvSpPr/>
          <p:nvPr/>
        </p:nvSpPr>
        <p:spPr>
          <a:xfrm>
            <a:off x="1157099" y="5749280"/>
            <a:ext cx="6619875" cy="8572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l-PL" sz="2000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SflKxwRJSMeKKF2QT4fwpMeJf36POk6yJV_adQssw5c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8641736-47E3-98BD-DE23-3887E7CCA3DB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11/24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753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AE975E-C0AA-12EE-F067-7D2E9630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0" y="2783954"/>
            <a:ext cx="3636936" cy="1298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 b="1" kern="1200" dirty="0">
                <a:solidFill>
                  <a:srgbClr val="FFFFFF"/>
                </a:solidFill>
                <a:latin typeface="Sabon Next LT"/>
                <a:cs typeface="Sabon Next LT"/>
              </a:rPr>
              <a:t>ALGORYTMY WYKORZYSTYWANE DO PODPISU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DF3EF1-6361-51F7-CB16-2E14CEDEF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2047785"/>
            <a:ext cx="6327890" cy="27704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Sabon Next LT"/>
                <a:cs typeface="Sabon Next LT"/>
              </a:rPr>
              <a:t>HMAC</a:t>
            </a:r>
            <a:r>
              <a:rPr lang="en-US" sz="2400" dirty="0">
                <a:latin typeface="Sabon Next LT"/>
                <a:cs typeface="Sabon Next LT"/>
              </a:rPr>
              <a:t> z SHA-256, SHA-384 lub SHA-512 (HS256, HS384, HS512)</a:t>
            </a:r>
          </a:p>
          <a:p>
            <a:r>
              <a:rPr lang="en-US" sz="2400" b="1" dirty="0">
                <a:latin typeface="Sabon Next LT"/>
                <a:cs typeface="Sabon Next LT"/>
              </a:rPr>
              <a:t>RSASSA-PKCS1-v1_5 (RSA)</a:t>
            </a:r>
            <a:r>
              <a:rPr lang="en-US" sz="2400" dirty="0">
                <a:latin typeface="Sabon Next LT"/>
                <a:cs typeface="Sabon Next LT"/>
              </a:rPr>
              <a:t> z SHA-256, SHA-384 lub SHA-512 (RS256, RS384, RS512).</a:t>
            </a:r>
          </a:p>
          <a:p>
            <a:r>
              <a:rPr lang="en-US" sz="2400" b="1" dirty="0">
                <a:latin typeface="Sabon Next LT"/>
                <a:cs typeface="Sabon Next LT"/>
              </a:rPr>
              <a:t>ECDSA</a:t>
            </a:r>
            <a:r>
              <a:rPr lang="en-US" sz="2400" dirty="0">
                <a:latin typeface="Sabon Next LT"/>
                <a:cs typeface="Sabon Next LT"/>
              </a:rPr>
              <a:t> z SHA-256, SHA-384 lub SHA-512 (ES256, ES384, ES512)</a:t>
            </a:r>
          </a:p>
        </p:txBody>
      </p:sp>
      <p:pic>
        <p:nvPicPr>
          <p:cNvPr id="5" name="Obraz 4" descr="Jwt PNG Logo — Download Free Transparent Logo">
            <a:extLst>
              <a:ext uri="{FF2B5EF4-FFF2-40B4-BE49-F238E27FC236}">
                <a16:creationId xmlns:a16="http://schemas.microsoft.com/office/drawing/2014/main" id="{C502B8EF-6965-232B-1716-6B6F9B18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4" t="29225" r="794" b="33797"/>
          <a:stretch>
            <a:fillRect/>
          </a:stretch>
        </p:blipFill>
        <p:spPr>
          <a:xfrm>
            <a:off x="1343877" y="5198197"/>
            <a:ext cx="2204371" cy="8622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4F266E8C-6144-EE13-FFC1-BA3E8AEB32AB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/>
              </a:rPr>
              <a:t>12/24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27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F65DE27-4544-2321-D0C3-732BCF96F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Sabon Next LT"/>
                <a:cs typeface="Sabon Next LT"/>
              </a:rPr>
              <a:t>OSTATECZNY TOKEN JWT</a:t>
            </a: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BF342E-7922-E88C-48D0-24067ACE7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170451"/>
            <a:ext cx="10326369" cy="125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abon Next LT"/>
                <a:cs typeface="Sabon Next LT"/>
              </a:rPr>
              <a:t>Po </a:t>
            </a:r>
            <a:r>
              <a:rPr lang="en-US" sz="2400" dirty="0" err="1">
                <a:latin typeface="Sabon Next LT"/>
                <a:cs typeface="Sabon Next LT"/>
              </a:rPr>
              <a:t>wykonaniu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dirty="0" err="1">
                <a:latin typeface="Sabon Next LT"/>
                <a:cs typeface="Sabon Next LT"/>
              </a:rPr>
              <a:t>wszystkich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dirty="0" err="1">
                <a:latin typeface="Sabon Next LT"/>
                <a:cs typeface="Sabon Next LT"/>
              </a:rPr>
              <a:t>tych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dirty="0" err="1">
                <a:latin typeface="Sabon Next LT"/>
                <a:cs typeface="Sabon Next LT"/>
              </a:rPr>
              <a:t>kroków</a:t>
            </a:r>
            <a:r>
              <a:rPr lang="en-US" sz="2400" dirty="0">
                <a:latin typeface="Sabon Next LT"/>
                <a:cs typeface="Sabon Next LT"/>
              </a:rPr>
              <a:t>, </a:t>
            </a:r>
            <a:r>
              <a:rPr lang="en-US" sz="2400" dirty="0" err="1">
                <a:latin typeface="Sabon Next LT"/>
                <a:cs typeface="Sabon Next LT"/>
              </a:rPr>
              <a:t>ostateczny</a:t>
            </a:r>
            <a:r>
              <a:rPr lang="en-US" sz="2400" dirty="0">
                <a:latin typeface="Sabon Next LT"/>
                <a:cs typeface="Sabon Next LT"/>
              </a:rPr>
              <a:t> token JWT jest </a:t>
            </a:r>
            <a:r>
              <a:rPr lang="en-US" sz="2400" dirty="0" err="1">
                <a:latin typeface="Sabon Next LT"/>
                <a:cs typeface="Sabon Next LT"/>
              </a:rPr>
              <a:t>generowany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dirty="0" err="1">
                <a:latin typeface="Sabon Next LT"/>
                <a:cs typeface="Sabon Next LT"/>
              </a:rPr>
              <a:t>poprzez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dirty="0" err="1">
                <a:latin typeface="Sabon Next LT"/>
                <a:cs typeface="Sabon Next LT"/>
              </a:rPr>
              <a:t>połączenie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dirty="0" err="1">
                <a:latin typeface="Sabon Next LT"/>
                <a:cs typeface="Sabon Next LT"/>
              </a:rPr>
              <a:t>nagłówka</a:t>
            </a:r>
            <a:r>
              <a:rPr lang="en-US" sz="2400" dirty="0">
                <a:latin typeface="Sabon Next LT"/>
                <a:cs typeface="Sabon Next LT"/>
              </a:rPr>
              <a:t>, </a:t>
            </a:r>
            <a:r>
              <a:rPr lang="en-US" sz="2400" dirty="0" err="1">
                <a:latin typeface="Sabon Next LT"/>
                <a:cs typeface="Sabon Next LT"/>
              </a:rPr>
              <a:t>danych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dirty="0" err="1">
                <a:latin typeface="Sabon Next LT"/>
                <a:cs typeface="Sabon Next LT"/>
              </a:rPr>
              <a:t>i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dirty="0" err="1">
                <a:latin typeface="Sabon Next LT"/>
                <a:cs typeface="Sabon Next LT"/>
              </a:rPr>
              <a:t>podpisu</a:t>
            </a:r>
            <a:r>
              <a:rPr lang="en-US" sz="2400" dirty="0">
                <a:latin typeface="Sabon Next LT"/>
                <a:cs typeface="Sabon Next LT"/>
              </a:rPr>
              <a:t> za </a:t>
            </a:r>
            <a:r>
              <a:rPr lang="en-US" sz="2400" dirty="0" err="1">
                <a:latin typeface="Sabon Next LT"/>
                <a:cs typeface="Sabon Next LT"/>
              </a:rPr>
              <a:t>pomocą</a:t>
            </a:r>
            <a:r>
              <a:rPr lang="en-US" sz="2400" dirty="0">
                <a:latin typeface="Sabon Next LT"/>
                <a:cs typeface="Sabon Next LT"/>
              </a:rPr>
              <a:t> </a:t>
            </a:r>
            <a:r>
              <a:rPr lang="en-US" sz="2400" dirty="0" err="1">
                <a:latin typeface="Sabon Next LT"/>
                <a:cs typeface="Sabon Next LT"/>
              </a:rPr>
              <a:t>kropki</a:t>
            </a:r>
            <a:r>
              <a:rPr lang="en-US" sz="2400" dirty="0">
                <a:latin typeface="Sabon Next LT"/>
                <a:cs typeface="Sabon Next LT"/>
              </a:rPr>
              <a:t>. </a:t>
            </a:r>
            <a:r>
              <a:rPr lang="en-US" sz="2400" dirty="0" err="1">
                <a:latin typeface="Sabon Next LT"/>
                <a:cs typeface="Sabon Next LT"/>
              </a:rPr>
              <a:t>Przykładowo</a:t>
            </a:r>
            <a:r>
              <a:rPr lang="en-US" sz="2400" dirty="0">
                <a:latin typeface="Sabon Next LT"/>
                <a:cs typeface="Sabon Next LT"/>
              </a:rPr>
              <a:t>:</a:t>
            </a:r>
            <a:endParaRPr lang="pl-PL" dirty="0">
              <a:latin typeface="Sabon Next LT"/>
              <a:cs typeface="Sabon Next LT"/>
            </a:endParaRP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04036681-68ED-9011-3979-A5834EF3F0AB}"/>
              </a:ext>
            </a:extLst>
          </p:cNvPr>
          <p:cNvSpPr/>
          <p:nvPr/>
        </p:nvSpPr>
        <p:spPr>
          <a:xfrm>
            <a:off x="1490474" y="3591190"/>
            <a:ext cx="9229725" cy="19335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l-PL" sz="2000" dirty="0">
                <a:solidFill>
                  <a:schemeClr val="tx1"/>
                </a:solidFill>
                <a:latin typeface="Consolas"/>
              </a:rPr>
              <a:t>eyJhbGciOiJIUzI1NiIsInR5cCI6IkpXVCJ9.eyJzdWIiOiIxMjM0NTY3ODkwIiwibmFtZSI6IkpvaG4gRG9lIiwiaWF0IjoxNzA4MzQ1MTIzLCJleHAiOjE3MDgzNTUxMjN9.SflKxwRJSMeKKF2QT4fwpMeJf36POk6yJV_adQssw5c</a:t>
            </a:r>
            <a:endParaRPr lang="pl-PL" sz="2000" dirty="0">
              <a:solidFill>
                <a:schemeClr val="tx1"/>
              </a:solidFill>
            </a:endParaRPr>
          </a:p>
        </p:txBody>
      </p:sp>
      <p:pic>
        <p:nvPicPr>
          <p:cNvPr id="14" name="Obraz 13" descr="Jwt PNG Logo — Download Free Transparent Logo">
            <a:extLst>
              <a:ext uri="{FF2B5EF4-FFF2-40B4-BE49-F238E27FC236}">
                <a16:creationId xmlns:a16="http://schemas.microsoft.com/office/drawing/2014/main" id="{C2036655-659B-0022-8E50-3CF8CDB6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4" t="29225" r="794" b="33797"/>
          <a:stretch>
            <a:fillRect/>
          </a:stretch>
        </p:blipFill>
        <p:spPr>
          <a:xfrm>
            <a:off x="5040084" y="5772400"/>
            <a:ext cx="2100120" cy="821035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FDE494C4-B25C-A191-E8E9-2638347C2682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13/24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939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F7AC68-AF2C-34FA-90AF-7DB21B52D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6416822-5D93-4439-1DC6-593661AF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90" y="661208"/>
            <a:ext cx="10650496" cy="66567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Sabon Next LT"/>
                <a:cs typeface="Sabon Next LT"/>
              </a:rPr>
              <a:t>ZAGADNIENIA BEZPIECZEŃSTWA PRZY PRACY Z JWT</a:t>
            </a:r>
          </a:p>
          <a:p>
            <a:endParaRPr lang="en-US" sz="3400" kern="1200" dirty="0">
              <a:solidFill>
                <a:schemeClr val="bg1"/>
              </a:solidFill>
              <a:latin typeface="Sabon Next LT"/>
              <a:cs typeface="Sabon Next 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147C905-F868-5571-D97B-637839AA2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619446" cy="32796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Sabon Next LT"/>
                <a:cs typeface="Sabon Next LT"/>
              </a:rPr>
              <a:t>Pracując</a:t>
            </a:r>
            <a:r>
              <a:rPr lang="en-US" sz="2000" dirty="0">
                <a:latin typeface="Sabon Next LT"/>
                <a:cs typeface="Sabon Next LT"/>
              </a:rPr>
              <a:t> z </a:t>
            </a:r>
            <a:r>
              <a:rPr lang="en-US" sz="2000" dirty="0" err="1">
                <a:latin typeface="Sabon Next LT"/>
                <a:cs typeface="Sabon Next LT"/>
              </a:rPr>
              <a:t>tokenami</a:t>
            </a:r>
            <a:r>
              <a:rPr lang="en-US" sz="2000" dirty="0">
                <a:latin typeface="Sabon Next LT"/>
                <a:cs typeface="Sabon Next LT"/>
              </a:rPr>
              <a:t> JWT, </a:t>
            </a:r>
            <a:r>
              <a:rPr lang="en-US" sz="2000" dirty="0" err="1">
                <a:latin typeface="Sabon Next LT"/>
                <a:cs typeface="Sabon Next LT"/>
              </a:rPr>
              <a:t>należy</a:t>
            </a:r>
            <a:r>
              <a:rPr lang="en-US" sz="2000" dirty="0">
                <a:latin typeface="Sabon Next LT"/>
                <a:cs typeface="Sabon Next LT"/>
              </a:rPr>
              <a:t> </a:t>
            </a:r>
            <a:r>
              <a:rPr lang="en-US" sz="2000" dirty="0" err="1">
                <a:latin typeface="Sabon Next LT"/>
                <a:cs typeface="Sabon Next LT"/>
              </a:rPr>
              <a:t>pamiętać</a:t>
            </a:r>
            <a:r>
              <a:rPr lang="en-US" sz="2000" dirty="0">
                <a:latin typeface="Sabon Next LT"/>
                <a:cs typeface="Sabon Next LT"/>
              </a:rPr>
              <a:t> o </a:t>
            </a:r>
            <a:r>
              <a:rPr lang="en-US" sz="2000" dirty="0" err="1">
                <a:latin typeface="Sabon Next LT"/>
                <a:cs typeface="Sabon Next LT"/>
              </a:rPr>
              <a:t>poniższych</a:t>
            </a:r>
            <a:r>
              <a:rPr lang="en-US" sz="2000" dirty="0">
                <a:latin typeface="Sabon Next LT"/>
                <a:cs typeface="Sabon Next LT"/>
              </a:rPr>
              <a:t> </a:t>
            </a:r>
            <a:r>
              <a:rPr lang="en-US" sz="2000" dirty="0" err="1">
                <a:latin typeface="Sabon Next LT"/>
                <a:cs typeface="Sabon Next LT"/>
              </a:rPr>
              <a:t>najlepszych</a:t>
            </a:r>
            <a:r>
              <a:rPr lang="en-US" sz="2000" dirty="0">
                <a:latin typeface="Sabon Next LT"/>
                <a:cs typeface="Sabon Next LT"/>
              </a:rPr>
              <a:t> </a:t>
            </a:r>
            <a:r>
              <a:rPr lang="en-US" sz="2000" dirty="0" err="1">
                <a:latin typeface="Sabon Next LT"/>
                <a:cs typeface="Sabon Next LT"/>
              </a:rPr>
              <a:t>praktykach</a:t>
            </a:r>
            <a:r>
              <a:rPr lang="en-US" sz="2000" dirty="0">
                <a:latin typeface="Sabon Next LT"/>
                <a:cs typeface="Sabon Next LT"/>
              </a:rPr>
              <a:t>, aby </a:t>
            </a:r>
            <a:r>
              <a:rPr lang="en-US" sz="2000" dirty="0" err="1">
                <a:latin typeface="Sabon Next LT"/>
                <a:cs typeface="Sabon Next LT"/>
              </a:rPr>
              <a:t>zapewnić</a:t>
            </a:r>
            <a:r>
              <a:rPr lang="en-US" sz="2000" dirty="0">
                <a:latin typeface="Sabon Next LT"/>
                <a:cs typeface="Sabon Next LT"/>
              </a:rPr>
              <a:t> </a:t>
            </a:r>
            <a:r>
              <a:rPr lang="en-US" sz="2000" dirty="0" err="1">
                <a:latin typeface="Sabon Next LT"/>
                <a:cs typeface="Sabon Next LT"/>
              </a:rPr>
              <a:t>bezpieczne</a:t>
            </a:r>
            <a:r>
              <a:rPr lang="en-US" sz="2000" dirty="0">
                <a:latin typeface="Sabon Next LT"/>
                <a:cs typeface="Sabon Next LT"/>
              </a:rPr>
              <a:t> </a:t>
            </a:r>
            <a:r>
              <a:rPr lang="en-US" sz="2000" dirty="0" err="1">
                <a:latin typeface="Sabon Next LT"/>
                <a:cs typeface="Sabon Next LT"/>
              </a:rPr>
              <a:t>i</a:t>
            </a:r>
            <a:r>
              <a:rPr lang="en-US" sz="2000" dirty="0">
                <a:latin typeface="Sabon Next LT"/>
                <a:cs typeface="Sabon Next LT"/>
              </a:rPr>
              <a:t> </a:t>
            </a:r>
            <a:r>
              <a:rPr lang="en-US" sz="2000" dirty="0" err="1">
                <a:latin typeface="Sabon Next LT"/>
                <a:cs typeface="Sabon Next LT"/>
              </a:rPr>
              <a:t>niezawodne</a:t>
            </a:r>
            <a:r>
              <a:rPr lang="en-US" sz="2000" dirty="0">
                <a:latin typeface="Sabon Next LT"/>
                <a:cs typeface="Sabon Next LT"/>
              </a:rPr>
              <a:t> </a:t>
            </a:r>
            <a:r>
              <a:rPr lang="en-US" sz="2000" dirty="0" err="1">
                <a:latin typeface="Sabon Next LT"/>
                <a:cs typeface="Sabon Next LT"/>
              </a:rPr>
              <a:t>uwierzytelnianie</a:t>
            </a:r>
            <a:r>
              <a:rPr lang="en-US" sz="2000" dirty="0">
                <a:latin typeface="Sabon Next LT"/>
                <a:cs typeface="Sabon Next LT"/>
              </a:rPr>
              <a:t>:</a:t>
            </a:r>
            <a:endParaRPr lang="pl-PL" sz="2000"/>
          </a:p>
          <a:p>
            <a:pPr>
              <a:spcBef>
                <a:spcPts val="0"/>
              </a:spcBef>
            </a:pPr>
            <a:endParaRPr lang="en-US" sz="2000" dirty="0">
              <a:latin typeface="Sabon Next LT"/>
              <a:cs typeface="Sabon Next LT"/>
            </a:endParaRPr>
          </a:p>
          <a:p>
            <a:pPr marL="285750">
              <a:spcBef>
                <a:spcPts val="0"/>
              </a:spcBef>
            </a:pPr>
            <a:r>
              <a:rPr lang="en-US" sz="2000" b="1" err="1">
                <a:latin typeface="Sabon Next LT"/>
                <a:cs typeface="Sabon Next LT"/>
              </a:rPr>
              <a:t>Użyj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protokołu</a:t>
            </a:r>
            <a:r>
              <a:rPr lang="en-US" sz="2000" b="1" dirty="0">
                <a:latin typeface="Sabon Next LT"/>
                <a:cs typeface="Sabon Next LT"/>
              </a:rPr>
              <a:t> HTTPS</a:t>
            </a:r>
            <a:endParaRPr lang="en-US" sz="2000" dirty="0">
              <a:latin typeface="Sabon Next LT"/>
              <a:cs typeface="Sabon Next LT"/>
            </a:endParaRPr>
          </a:p>
          <a:p>
            <a:pPr marL="285750">
              <a:spcBef>
                <a:spcPts val="0"/>
              </a:spcBef>
            </a:pPr>
            <a:r>
              <a:rPr lang="en-US" sz="2000" b="1" err="1">
                <a:latin typeface="Sabon Next LT"/>
                <a:cs typeface="Sabon Next LT"/>
              </a:rPr>
              <a:t>Ustaw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czas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wygaśnięcia</a:t>
            </a:r>
            <a:endParaRPr lang="en-US" sz="2000">
              <a:latin typeface="Sabon Next LT"/>
              <a:cs typeface="Sabon Next LT"/>
            </a:endParaRPr>
          </a:p>
          <a:p>
            <a:pPr marL="285750">
              <a:spcBef>
                <a:spcPts val="0"/>
              </a:spcBef>
            </a:pPr>
            <a:r>
              <a:rPr lang="en-US" sz="2000" b="1" err="1">
                <a:latin typeface="Sabon Next LT"/>
                <a:cs typeface="Sabon Next LT"/>
              </a:rPr>
              <a:t>Przechowuj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tokeny</a:t>
            </a:r>
            <a:r>
              <a:rPr lang="en-US" sz="2000" b="1" dirty="0">
                <a:latin typeface="Sabon Next LT"/>
                <a:cs typeface="Sabon Next LT"/>
              </a:rPr>
              <a:t> JWT </a:t>
            </a:r>
            <a:r>
              <a:rPr lang="en-US" sz="2000" b="1" err="1">
                <a:latin typeface="Sabon Next LT"/>
                <a:cs typeface="Sabon Next LT"/>
              </a:rPr>
              <a:t>bezpiecznie</a:t>
            </a:r>
            <a:endParaRPr lang="en-US" sz="2000">
              <a:latin typeface="Sabon Next LT"/>
              <a:cs typeface="Sabon Next LT"/>
            </a:endParaRPr>
          </a:p>
          <a:p>
            <a:pPr marL="285750">
              <a:spcBef>
                <a:spcPts val="0"/>
              </a:spcBef>
            </a:pPr>
            <a:r>
              <a:rPr lang="en-US" sz="2000" b="1" err="1">
                <a:latin typeface="Sabon Next LT"/>
                <a:cs typeface="Sabon Next LT"/>
              </a:rPr>
              <a:t>Zweryfikuj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podpis</a:t>
            </a:r>
            <a:endParaRPr lang="en-US" sz="2000">
              <a:latin typeface="Sabon Next LT"/>
              <a:cs typeface="Sabon Next LT"/>
            </a:endParaRPr>
          </a:p>
          <a:p>
            <a:pPr marL="285750">
              <a:spcBef>
                <a:spcPts val="0"/>
              </a:spcBef>
            </a:pPr>
            <a:r>
              <a:rPr lang="en-US" sz="2000" b="1" err="1">
                <a:latin typeface="Sabon Next LT"/>
                <a:cs typeface="Sabon Next LT"/>
              </a:rPr>
              <a:t>Tokeny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podpisuj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kluczem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prywatnym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lub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odpowiednio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silnym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sekretem</a:t>
            </a:r>
            <a:r>
              <a:rPr lang="en-US" sz="2000" b="1" dirty="0">
                <a:latin typeface="Sabon Next LT"/>
                <a:cs typeface="Sabon Next LT"/>
              </a:rPr>
              <a:t>.</a:t>
            </a:r>
            <a:endParaRPr lang="en-US" sz="2000" dirty="0">
              <a:latin typeface="Sabon Next LT"/>
              <a:cs typeface="Sabon Next LT"/>
            </a:endParaRPr>
          </a:p>
          <a:p>
            <a:pPr marL="285750">
              <a:spcBef>
                <a:spcPts val="0"/>
              </a:spcBef>
            </a:pPr>
            <a:r>
              <a:rPr lang="en-US" sz="2000" b="1" dirty="0">
                <a:latin typeface="Sabon Next LT"/>
                <a:cs typeface="Sabon Next LT"/>
              </a:rPr>
              <a:t>Nie </a:t>
            </a:r>
            <a:r>
              <a:rPr lang="en-US" sz="2000" b="1" err="1">
                <a:latin typeface="Sabon Next LT"/>
                <a:cs typeface="Sabon Next LT"/>
              </a:rPr>
              <a:t>pozwalaj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na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wykorzystanie</a:t>
            </a:r>
            <a:r>
              <a:rPr lang="en-US" sz="2000" b="1" dirty="0">
                <a:latin typeface="Sabon Next LT"/>
                <a:cs typeface="Sabon Next LT"/>
              </a:rPr>
              <a:t> "none" </a:t>
            </a:r>
            <a:r>
              <a:rPr lang="en-US" sz="2000" b="1" err="1">
                <a:latin typeface="Sabon Next LT"/>
                <a:cs typeface="Sabon Next LT"/>
              </a:rPr>
              <a:t>jako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wartość</a:t>
            </a:r>
            <a:r>
              <a:rPr lang="en-US" sz="2000" b="1" dirty="0">
                <a:latin typeface="Sabon Next LT"/>
                <a:cs typeface="Sabon Next LT"/>
              </a:rPr>
              <a:t> </a:t>
            </a:r>
            <a:r>
              <a:rPr lang="en-US" sz="2000" b="1" err="1">
                <a:latin typeface="Sabon Next LT"/>
                <a:cs typeface="Sabon Next LT"/>
              </a:rPr>
              <a:t>parametru</a:t>
            </a:r>
            <a:r>
              <a:rPr lang="en-US" sz="2000" b="1" dirty="0">
                <a:latin typeface="Sabon Next LT"/>
                <a:cs typeface="Sabon Next LT"/>
              </a:rPr>
              <a:t> "</a:t>
            </a:r>
            <a:r>
              <a:rPr lang="en-US" sz="2000" b="1" err="1">
                <a:latin typeface="Sabon Next LT"/>
                <a:cs typeface="Sabon Next LT"/>
              </a:rPr>
              <a:t>alg</a:t>
            </a:r>
            <a:r>
              <a:rPr lang="en-US" sz="2000" b="1" dirty="0">
                <a:latin typeface="Sabon Next LT"/>
                <a:cs typeface="Sabon Next LT"/>
              </a:rPr>
              <a:t>"</a:t>
            </a:r>
            <a:endParaRPr lang="en-US" sz="2000" dirty="0">
              <a:latin typeface="Sabon Next LT"/>
              <a:cs typeface="Sabon Next LT"/>
            </a:endParaRPr>
          </a:p>
          <a:p>
            <a:pPr marL="285750">
              <a:spcBef>
                <a:spcPts val="0"/>
              </a:spcBef>
            </a:pPr>
            <a:endParaRPr lang="en-US" sz="2000" dirty="0">
              <a:latin typeface="Sabon Next LT"/>
              <a:cs typeface="Sabon Next LT"/>
            </a:endParaRPr>
          </a:p>
          <a:p>
            <a:endParaRPr lang="en-US" sz="2000" dirty="0">
              <a:latin typeface="Sabon Next LT"/>
              <a:cs typeface="Sabon Next LT"/>
            </a:endParaRPr>
          </a:p>
        </p:txBody>
      </p:sp>
      <p:pic>
        <p:nvPicPr>
          <p:cNvPr id="7" name="Obraz 6" descr="Jwt PNG Logo — Download Free Transparent Logo">
            <a:extLst>
              <a:ext uri="{FF2B5EF4-FFF2-40B4-BE49-F238E27FC236}">
                <a16:creationId xmlns:a16="http://schemas.microsoft.com/office/drawing/2014/main" id="{2DCAD838-38EB-936A-CABA-6A28CD69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4" t="29225" r="794" b="33797"/>
          <a:stretch>
            <a:fillRect/>
          </a:stretch>
        </p:blipFill>
        <p:spPr>
          <a:xfrm>
            <a:off x="3973284" y="4822832"/>
            <a:ext cx="4245442" cy="1665096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37DCC7A0-6840-846F-65FF-43ED7B5161EE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14/24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409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5 Steps to Add Modern Authentication to Legacy Apps Using JWTs">
            <a:extLst>
              <a:ext uri="{FF2B5EF4-FFF2-40B4-BE49-F238E27FC236}">
                <a16:creationId xmlns:a16="http://schemas.microsoft.com/office/drawing/2014/main" id="{9014F2EB-E3DB-A563-2B0D-C48D59DF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t="16475" b="2085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C339C33-20A0-F3F0-DF64-350BD048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8436"/>
            <a:ext cx="9144000" cy="2900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  <a:latin typeface="Sabon Next LT"/>
                <a:cs typeface="Sabon Next LT"/>
              </a:rPr>
              <a:t> KRÓTKIE DEMO - OMIJANIE UWIERZYTELNIANIA JWT Z POWODU NIEZWERYFIKOWANEGO PODPISU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1F390C5-8816-1EC1-3B55-99474D3415EC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/>
              </a:rPr>
              <a:t>15/24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023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5 Steps to Add Modern Authentication to Legacy Apps Using JWTs">
            <a:extLst>
              <a:ext uri="{FF2B5EF4-FFF2-40B4-BE49-F238E27FC236}">
                <a16:creationId xmlns:a16="http://schemas.microsoft.com/office/drawing/2014/main" id="{E9E22F74-C571-2681-CABF-D4161E6F33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 t="16475" b="20851"/>
          <a:stretch>
            <a:fillRect/>
          </a:stretch>
        </p:blipFill>
        <p:spPr>
          <a:xfrm>
            <a:off x="-1" y="-5730"/>
            <a:ext cx="12192001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48B3B3A-09AE-16BD-6507-2748EDA1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07" y="1714770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Sabon Next LT"/>
                <a:cs typeface="Sabon Next 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https://portswigger.net/web-security/jwt/lab-jwt-authentication-bypass-via-unverified-signature</a:t>
            </a:r>
            <a:br>
              <a:rPr lang="en-US" sz="2400" u="sng" dirty="0">
                <a:latin typeface="Sabon Next LT"/>
              </a:rPr>
            </a:br>
            <a:br>
              <a:rPr lang="en-US" sz="2400" u="sng" dirty="0">
                <a:latin typeface="Sabon Next LT"/>
              </a:rPr>
            </a:br>
            <a:r>
              <a:rPr lang="en-US" sz="2400" u="sng" dirty="0">
                <a:solidFill>
                  <a:schemeClr val="bg1"/>
                </a:solidFill>
                <a:latin typeface="Sabon Next LT"/>
                <a:cs typeface="Sabon Next LT"/>
              </a:rPr>
              <a:t>https://portswigger.net/burp/communitydownload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B37F0AA-7F57-A2B4-588A-2DBF4FF88891}"/>
              </a:ext>
            </a:extLst>
          </p:cNvPr>
          <p:cNvSpPr txBox="1"/>
          <p:nvPr/>
        </p:nvSpPr>
        <p:spPr>
          <a:xfrm>
            <a:off x="917274" y="959029"/>
            <a:ext cx="9623138" cy="7478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4000" dirty="0" err="1">
                <a:solidFill>
                  <a:srgbClr val="FFFFFF"/>
                </a:solidFill>
                <a:latin typeface="Sabon Next LT"/>
                <a:cs typeface="Sabon Next LT"/>
              </a:rPr>
              <a:t>LABORATORIUM</a:t>
            </a:r>
            <a:r>
              <a:rPr lang="en-US" sz="4000" dirty="0">
                <a:solidFill>
                  <a:srgbClr val="FFFFFF"/>
                </a:solidFill>
                <a:latin typeface="Sabon Next LT"/>
                <a:cs typeface="Sabon Next LT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Sabon Next LT"/>
                <a:cs typeface="Sabon Next LT"/>
              </a:rPr>
              <a:t>PORTSWIGGER</a:t>
            </a:r>
            <a:endParaRPr lang="pl-PL" sz="4000">
              <a:latin typeface="Sabon Next LT"/>
              <a:cs typeface="Sabon Next LT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4C5AB86-EE10-00E1-DF05-79DAC5C00F87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/>
              </a:rPr>
              <a:t>16/24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2937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C415E8-6060-CACF-8CF6-37CE5F03E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74" y="2089150"/>
            <a:ext cx="10136537" cy="1335088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  <a:latin typeface="Sabon Next LT"/>
                <a:cs typeface="Sabon Next LT"/>
              </a:rPr>
              <a:t>WSTĘPNY PROJEKT ROZWIĄZANIA</a:t>
            </a:r>
            <a:endParaRPr lang="pl-PL">
              <a:solidFill>
                <a:schemeClr val="bg1"/>
              </a:solidFill>
            </a:endParaRPr>
          </a:p>
        </p:txBody>
      </p:sp>
      <p:pic>
        <p:nvPicPr>
          <p:cNvPr id="4" name="Grafika 3" descr="JSON Web Tokens - jwt.io">
            <a:extLst>
              <a:ext uri="{FF2B5EF4-FFF2-40B4-BE49-F238E27FC236}">
                <a16:creationId xmlns:a16="http://schemas.microsoft.com/office/drawing/2014/main" id="{75483859-CCA7-342B-FF57-17AD53B9C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0688" y="3422190"/>
            <a:ext cx="2743200" cy="137845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85FC0B6-CA90-1AB0-2D5F-71FD81513281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/>
              </a:rPr>
              <a:t>17/24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7816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F6AD3-FB52-126F-34DA-D16CEEA8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469864"/>
            <a:ext cx="9901411" cy="732233"/>
          </a:xfrm>
        </p:spPr>
        <p:txBody>
          <a:bodyPr anchor="t">
            <a:normAutofit fontScale="90000"/>
          </a:bodyPr>
          <a:lstStyle/>
          <a:p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PRZEGLĄD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BIBLIOTEK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 </a:t>
            </a:r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I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 </a:t>
            </a:r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ROZWIĄZAŃ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 JWT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81693-0553-AAC3-1F6C-A2E2495FC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398157"/>
            <a:ext cx="9880893" cy="18802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err="1">
                <a:latin typeface="Sabon Next LT"/>
                <a:ea typeface="+mn-lt"/>
                <a:cs typeface="+mn-lt"/>
              </a:rPr>
              <a:t>PyJWT</a:t>
            </a:r>
            <a:r>
              <a:rPr lang="en-US" sz="2400" dirty="0">
                <a:latin typeface="Sabon Next LT"/>
                <a:ea typeface="+mn-lt"/>
                <a:cs typeface="+mn-lt"/>
              </a:rPr>
              <a:t> – </a:t>
            </a:r>
            <a:r>
              <a:rPr lang="en-US" sz="2400" err="1">
                <a:latin typeface="Sabon Next LT"/>
                <a:ea typeface="+mn-lt"/>
                <a:cs typeface="+mn-lt"/>
              </a:rPr>
              <a:t>najprostsza</a:t>
            </a:r>
            <a:r>
              <a:rPr lang="en-US" sz="2400" dirty="0">
                <a:latin typeface="Sabon Next LT"/>
                <a:ea typeface="+mn-lt"/>
                <a:cs typeface="+mn-lt"/>
              </a:rPr>
              <a:t> </a:t>
            </a:r>
            <a:r>
              <a:rPr lang="en-US" sz="2400" err="1">
                <a:latin typeface="Sabon Next LT"/>
                <a:ea typeface="+mn-lt"/>
                <a:cs typeface="+mn-lt"/>
              </a:rPr>
              <a:t>i</a:t>
            </a:r>
            <a:r>
              <a:rPr lang="en-US" sz="2400" dirty="0">
                <a:latin typeface="Sabon Next LT"/>
                <a:ea typeface="+mn-lt"/>
                <a:cs typeface="+mn-lt"/>
              </a:rPr>
              <a:t> </a:t>
            </a:r>
            <a:r>
              <a:rPr lang="en-US" sz="2400" err="1">
                <a:latin typeface="Sabon Next LT"/>
                <a:ea typeface="+mn-lt"/>
                <a:cs typeface="+mn-lt"/>
              </a:rPr>
              <a:t>najpopularniejsza</a:t>
            </a:r>
            <a:r>
              <a:rPr lang="en-US" sz="2400" dirty="0">
                <a:latin typeface="Sabon Next LT"/>
                <a:ea typeface="+mn-lt"/>
                <a:cs typeface="+mn-lt"/>
              </a:rPr>
              <a:t>; </a:t>
            </a:r>
            <a:r>
              <a:rPr lang="en-US" sz="2400" err="1">
                <a:latin typeface="Sabon Next LT"/>
                <a:ea typeface="+mn-lt"/>
                <a:cs typeface="+mn-lt"/>
              </a:rPr>
              <a:t>obsługa</a:t>
            </a:r>
            <a:r>
              <a:rPr lang="en-US" sz="2400" dirty="0">
                <a:latin typeface="Sabon Next LT"/>
                <a:ea typeface="+mn-lt"/>
                <a:cs typeface="+mn-lt"/>
              </a:rPr>
              <a:t> </a:t>
            </a:r>
            <a:r>
              <a:rPr lang="en-US" sz="2400" dirty="0">
                <a:latin typeface="Sabon Next LT"/>
                <a:cs typeface="Sabon Next LT"/>
              </a:rPr>
              <a:t>encode()</a:t>
            </a:r>
            <a:r>
              <a:rPr lang="en-US" sz="2400" dirty="0">
                <a:latin typeface="Sabon Next LT"/>
                <a:ea typeface="+mn-lt"/>
                <a:cs typeface="+mn-lt"/>
              </a:rPr>
              <a:t> / </a:t>
            </a:r>
            <a:r>
              <a:rPr lang="en-US" sz="2400" dirty="0">
                <a:latin typeface="Sabon Next LT"/>
                <a:cs typeface="Sabon Next LT"/>
              </a:rPr>
              <a:t>decode()</a:t>
            </a:r>
            <a:endParaRPr lang="en-US" sz="2400" dirty="0">
              <a:latin typeface="Sabon Next LT"/>
              <a:ea typeface="+mn-lt"/>
              <a:cs typeface="Sabon Next LT"/>
            </a:endParaRPr>
          </a:p>
          <a:p>
            <a:r>
              <a:rPr lang="en-US" sz="2400" b="1" dirty="0">
                <a:latin typeface="Sabon Next LT"/>
                <a:ea typeface="+mn-lt"/>
                <a:cs typeface="+mn-lt"/>
              </a:rPr>
              <a:t>python-</a:t>
            </a:r>
            <a:r>
              <a:rPr lang="en-US" sz="2400" b="1" err="1">
                <a:latin typeface="Sabon Next LT"/>
                <a:ea typeface="+mn-lt"/>
                <a:cs typeface="+mn-lt"/>
              </a:rPr>
              <a:t>jose</a:t>
            </a:r>
            <a:r>
              <a:rPr lang="en-US" sz="2400" dirty="0">
                <a:latin typeface="Sabon Next LT"/>
                <a:ea typeface="+mn-lt"/>
                <a:cs typeface="+mn-lt"/>
              </a:rPr>
              <a:t> – </a:t>
            </a:r>
            <a:r>
              <a:rPr lang="en-US" sz="2400" err="1">
                <a:latin typeface="Sabon Next LT"/>
                <a:ea typeface="+mn-lt"/>
                <a:cs typeface="+mn-lt"/>
              </a:rPr>
              <a:t>bardziej</a:t>
            </a:r>
            <a:r>
              <a:rPr lang="en-US" sz="2400" dirty="0">
                <a:latin typeface="Sabon Next LT"/>
                <a:ea typeface="+mn-lt"/>
                <a:cs typeface="+mn-lt"/>
              </a:rPr>
              <a:t> </a:t>
            </a:r>
            <a:r>
              <a:rPr lang="en-US" sz="2400" err="1">
                <a:latin typeface="Sabon Next LT"/>
                <a:ea typeface="+mn-lt"/>
                <a:cs typeface="+mn-lt"/>
              </a:rPr>
              <a:t>rozbudowana</a:t>
            </a:r>
            <a:r>
              <a:rPr lang="en-US" sz="2400" dirty="0">
                <a:latin typeface="Sabon Next LT"/>
                <a:ea typeface="+mn-lt"/>
                <a:cs typeface="+mn-lt"/>
              </a:rPr>
              <a:t>, </a:t>
            </a:r>
            <a:r>
              <a:rPr lang="en-US" sz="2400" err="1">
                <a:latin typeface="Sabon Next LT"/>
                <a:ea typeface="+mn-lt"/>
                <a:cs typeface="+mn-lt"/>
              </a:rPr>
              <a:t>obsługa</a:t>
            </a:r>
            <a:r>
              <a:rPr lang="en-US" sz="2400" dirty="0">
                <a:latin typeface="Sabon Next LT"/>
                <a:ea typeface="+mn-lt"/>
                <a:cs typeface="+mn-lt"/>
              </a:rPr>
              <a:t> JWK </a:t>
            </a:r>
            <a:r>
              <a:rPr lang="en-US" sz="2400" err="1">
                <a:latin typeface="Sabon Next LT"/>
                <a:ea typeface="+mn-lt"/>
                <a:cs typeface="+mn-lt"/>
              </a:rPr>
              <a:t>i</a:t>
            </a:r>
            <a:r>
              <a:rPr lang="en-US" sz="2400" dirty="0">
                <a:latin typeface="Sabon Next LT"/>
                <a:ea typeface="+mn-lt"/>
                <a:cs typeface="+mn-lt"/>
              </a:rPr>
              <a:t> </a:t>
            </a:r>
            <a:r>
              <a:rPr lang="en-US" sz="2400" err="1">
                <a:latin typeface="Sabon Next LT"/>
                <a:ea typeface="+mn-lt"/>
                <a:cs typeface="+mn-lt"/>
              </a:rPr>
              <a:t>wielu</a:t>
            </a:r>
            <a:r>
              <a:rPr lang="en-US" sz="2400" dirty="0">
                <a:latin typeface="Sabon Next LT"/>
                <a:ea typeface="+mn-lt"/>
                <a:cs typeface="+mn-lt"/>
              </a:rPr>
              <a:t> </a:t>
            </a:r>
            <a:r>
              <a:rPr lang="en-US" sz="2400" err="1">
                <a:latin typeface="Sabon Next LT"/>
                <a:ea typeface="+mn-lt"/>
                <a:cs typeface="+mn-lt"/>
              </a:rPr>
              <a:t>algorytmów</a:t>
            </a:r>
            <a:endParaRPr lang="en-US" sz="2400">
              <a:latin typeface="Sabon Next LT"/>
              <a:ea typeface="+mn-lt"/>
              <a:cs typeface="+mn-lt"/>
            </a:endParaRPr>
          </a:p>
          <a:p>
            <a:r>
              <a:rPr lang="en-US" sz="2400" b="1" err="1">
                <a:latin typeface="Sabon Next LT"/>
                <a:ea typeface="+mn-lt"/>
                <a:cs typeface="+mn-lt"/>
              </a:rPr>
              <a:t>Authlib</a:t>
            </a:r>
            <a:r>
              <a:rPr lang="en-US" sz="2400" dirty="0">
                <a:latin typeface="Sabon Next LT"/>
                <a:ea typeface="+mn-lt"/>
                <a:cs typeface="+mn-lt"/>
              </a:rPr>
              <a:t> – </a:t>
            </a:r>
            <a:r>
              <a:rPr lang="en-US" sz="2400" err="1">
                <a:latin typeface="Sabon Next LT"/>
                <a:ea typeface="+mn-lt"/>
                <a:cs typeface="+mn-lt"/>
              </a:rPr>
              <a:t>nowoczesna</a:t>
            </a:r>
            <a:r>
              <a:rPr lang="en-US" sz="2400" dirty="0">
                <a:latin typeface="Sabon Next LT"/>
                <a:ea typeface="+mn-lt"/>
                <a:cs typeface="+mn-lt"/>
              </a:rPr>
              <a:t>, </a:t>
            </a:r>
            <a:r>
              <a:rPr lang="en-US" sz="2400" err="1">
                <a:latin typeface="Sabon Next LT"/>
                <a:ea typeface="+mn-lt"/>
                <a:cs typeface="+mn-lt"/>
              </a:rPr>
              <a:t>integracje</a:t>
            </a:r>
            <a:r>
              <a:rPr lang="en-US" sz="2400" dirty="0">
                <a:latin typeface="Sabon Next LT"/>
                <a:ea typeface="+mn-lt"/>
                <a:cs typeface="+mn-lt"/>
              </a:rPr>
              <a:t> OAuth2 / OIDC</a:t>
            </a:r>
          </a:p>
          <a:p>
            <a:r>
              <a:rPr lang="en-US" sz="2400" b="1" err="1">
                <a:latin typeface="Sabon Next LT"/>
                <a:ea typeface="+mn-lt"/>
                <a:cs typeface="+mn-lt"/>
              </a:rPr>
              <a:t>Frameworki</a:t>
            </a:r>
            <a:r>
              <a:rPr lang="en-US" sz="2400" dirty="0">
                <a:latin typeface="Sabon Next LT"/>
                <a:ea typeface="+mn-lt"/>
                <a:cs typeface="+mn-lt"/>
              </a:rPr>
              <a:t> – Flask, </a:t>
            </a:r>
            <a:r>
              <a:rPr lang="en-US" sz="2400" err="1">
                <a:latin typeface="Sabon Next LT"/>
                <a:ea typeface="+mn-lt"/>
                <a:cs typeface="+mn-lt"/>
              </a:rPr>
              <a:t>FastAPI</a:t>
            </a:r>
            <a:r>
              <a:rPr lang="en-US" sz="2400" dirty="0">
                <a:latin typeface="Sabon Next LT"/>
                <a:ea typeface="+mn-lt"/>
                <a:cs typeface="+mn-lt"/>
              </a:rPr>
              <a:t>, Django </a:t>
            </a:r>
            <a:r>
              <a:rPr lang="en-US" sz="2400" err="1">
                <a:latin typeface="Sabon Next LT"/>
                <a:ea typeface="+mn-lt"/>
                <a:cs typeface="+mn-lt"/>
              </a:rPr>
              <a:t>mają</a:t>
            </a:r>
            <a:r>
              <a:rPr lang="en-US" sz="2400" dirty="0">
                <a:latin typeface="Sabon Next LT"/>
                <a:ea typeface="+mn-lt"/>
                <a:cs typeface="+mn-lt"/>
              </a:rPr>
              <a:t> </a:t>
            </a:r>
            <a:r>
              <a:rPr lang="en-US" sz="2400" err="1">
                <a:latin typeface="Sabon Next LT"/>
                <a:ea typeface="+mn-lt"/>
                <a:cs typeface="+mn-lt"/>
              </a:rPr>
              <a:t>gotowe</a:t>
            </a:r>
            <a:r>
              <a:rPr lang="en-US" sz="2400" dirty="0">
                <a:latin typeface="Sabon Next LT"/>
                <a:ea typeface="+mn-lt"/>
                <a:cs typeface="+mn-lt"/>
              </a:rPr>
              <a:t> </a:t>
            </a:r>
            <a:r>
              <a:rPr lang="en-US" sz="2400" err="1">
                <a:latin typeface="Sabon Next LT"/>
                <a:ea typeface="+mn-lt"/>
                <a:cs typeface="+mn-lt"/>
              </a:rPr>
              <a:t>rozszerzenia</a:t>
            </a:r>
            <a:r>
              <a:rPr lang="en-US" sz="2400" dirty="0">
                <a:latin typeface="Sabon Next LT"/>
                <a:ea typeface="+mn-lt"/>
                <a:cs typeface="+mn-lt"/>
              </a:rPr>
              <a:t> JWT</a:t>
            </a:r>
            <a:endParaRPr lang="en-US" sz="2400" dirty="0">
              <a:latin typeface="Sabon Next LT"/>
              <a:cs typeface="Sabon Next LT"/>
            </a:endParaRPr>
          </a:p>
        </p:txBody>
      </p:sp>
      <p:pic>
        <p:nvPicPr>
          <p:cNvPr id="5" name="Obraz 4" descr="Jwt PNG Logo — Download Free Transparent Logo">
            <a:extLst>
              <a:ext uri="{FF2B5EF4-FFF2-40B4-BE49-F238E27FC236}">
                <a16:creationId xmlns:a16="http://schemas.microsoft.com/office/drawing/2014/main" id="{B92611D3-05BC-C6F1-578A-2F723A5B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4" t="29225" r="794" b="33797"/>
          <a:stretch>
            <a:fillRect/>
          </a:stretch>
        </p:blipFill>
        <p:spPr>
          <a:xfrm>
            <a:off x="3973284" y="4506309"/>
            <a:ext cx="4245442" cy="1665096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2A80373-6FEC-7D45-F7C2-5AFC8E14B166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18/24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4895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5E0749C-A4E6-1A03-15DC-BAE1BDCA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60" y="276135"/>
            <a:ext cx="11567478" cy="111969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abon Next LT"/>
                <a:cs typeface="Sabon Next LT"/>
              </a:rPr>
              <a:t>UWZGLĘDNIENIE WYMAGAŃ IMPLEMENTACYJNYCH </a:t>
            </a:r>
            <a:br>
              <a:rPr lang="en-US" sz="3200" dirty="0">
                <a:solidFill>
                  <a:schemeClr val="bg1"/>
                </a:solidFill>
                <a:latin typeface="Sabon Next LT"/>
                <a:cs typeface="Sabon Next LT"/>
              </a:rPr>
            </a:br>
            <a:r>
              <a:rPr lang="en-US" sz="3200" dirty="0">
                <a:solidFill>
                  <a:schemeClr val="bg1"/>
                </a:solidFill>
                <a:latin typeface="Sabon Next LT"/>
                <a:cs typeface="Sabon Next LT"/>
              </a:rPr>
              <a:t>WYBÓR TECHNOLOGII I NARZĘDZI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68A40-7BAD-09EF-B932-408E7EF93147}"/>
              </a:ext>
            </a:extLst>
          </p:cNvPr>
          <p:cNvSpPr txBox="1"/>
          <p:nvPr/>
        </p:nvSpPr>
        <p:spPr>
          <a:xfrm>
            <a:off x="960428" y="2540224"/>
            <a:ext cx="6571409" cy="26551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latin typeface="Sabon Next LT"/>
                <a:cs typeface="Sabon Next LT"/>
              </a:rPr>
              <a:t>Język</a:t>
            </a:r>
            <a:r>
              <a:rPr lang="en-US" sz="2400" b="1" dirty="0">
                <a:latin typeface="Sabon Next LT"/>
                <a:cs typeface="Sabon Next LT"/>
              </a:rPr>
              <a:t> </a:t>
            </a:r>
            <a:r>
              <a:rPr lang="en-US" sz="2400" b="1" err="1">
                <a:latin typeface="Sabon Next LT"/>
                <a:cs typeface="Sabon Next LT"/>
              </a:rPr>
              <a:t>programowania</a:t>
            </a:r>
            <a:r>
              <a:rPr lang="en-US" sz="2400" b="1" dirty="0">
                <a:latin typeface="Sabon Next LT"/>
                <a:cs typeface="Sabon Next LT"/>
              </a:rPr>
              <a:t>: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abon Next LT"/>
                <a:cs typeface="Sabon Next LT"/>
              </a:rPr>
              <a:t>Backend: Python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abon Next LT"/>
                <a:cs typeface="Sabon Next LT"/>
              </a:rPr>
              <a:t>Frontend: Html, CSS, Next.js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Sabon Next LT"/>
                <a:cs typeface="Sabon Next LT"/>
              </a:rPr>
              <a:t>Biblioteki</a:t>
            </a:r>
            <a:r>
              <a:rPr lang="en-US" sz="2400" dirty="0">
                <a:latin typeface="Sabon Next LT"/>
                <a:cs typeface="Sabon Next LT"/>
              </a:rPr>
              <a:t>: </a:t>
            </a:r>
            <a:r>
              <a:rPr lang="en-US" sz="2400" dirty="0" err="1">
                <a:latin typeface="Sabon Next LT"/>
                <a:cs typeface="Sabon Next LT"/>
              </a:rPr>
              <a:t>PyJWT</a:t>
            </a:r>
            <a:endParaRPr lang="en-US" sz="2400" dirty="0">
              <a:latin typeface="Sabon Next LT"/>
              <a:cs typeface="Sabon Next LT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latin typeface="Sabon Next LT"/>
                <a:cs typeface="Sabon Next LT"/>
              </a:rPr>
              <a:t>Frameworki</a:t>
            </a:r>
            <a:r>
              <a:rPr lang="en-US" sz="2400" dirty="0">
                <a:latin typeface="Sabon Next LT"/>
                <a:cs typeface="Sabon Next LT"/>
              </a:rPr>
              <a:t>: Flask / Django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latin typeface="Sabon Next LT"/>
                <a:cs typeface="Sabon Next LT"/>
              </a:rPr>
              <a:t>Bezpieczeństwo</a:t>
            </a:r>
            <a:r>
              <a:rPr lang="en-US" sz="2400" dirty="0">
                <a:latin typeface="Sabon Next LT"/>
                <a:cs typeface="Sabon Next LT"/>
              </a:rPr>
              <a:t>: HTTPS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abon Next LT"/>
              <a:cs typeface="Sabon Next 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abon Next LT"/>
              <a:cs typeface="Sabon Next LT"/>
            </a:endParaRPr>
          </a:p>
        </p:txBody>
      </p:sp>
      <p:pic>
        <p:nvPicPr>
          <p:cNvPr id="7" name="Obraz 6" descr="Jwt PNG Logo — Download Free Transparent Logo">
            <a:extLst>
              <a:ext uri="{FF2B5EF4-FFF2-40B4-BE49-F238E27FC236}">
                <a16:creationId xmlns:a16="http://schemas.microsoft.com/office/drawing/2014/main" id="{A3DA58C1-94A5-A87F-5DC2-BADB4B9A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4" t="29225" r="794" b="33797"/>
          <a:stretch>
            <a:fillRect/>
          </a:stretch>
        </p:blipFill>
        <p:spPr>
          <a:xfrm>
            <a:off x="6969027" y="3033970"/>
            <a:ext cx="4245442" cy="1665096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EB1D1DF5-6D5C-DEA8-EF93-C0B52D28F231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19/24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7755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JWT Authentication in a Node.js App | by Agarwal Peeyush | Medium">
            <a:extLst>
              <a:ext uri="{FF2B5EF4-FFF2-40B4-BE49-F238E27FC236}">
                <a16:creationId xmlns:a16="http://schemas.microsoft.com/office/drawing/2014/main" id="{A425CB13-74FA-6681-B720-B824D02FA9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657224" y="358237"/>
            <a:ext cx="10880726" cy="614060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16026FA2-628B-EBBA-55D0-C81D4D711C86}"/>
              </a:ext>
            </a:extLst>
          </p:cNvPr>
          <p:cNvSpPr txBox="1"/>
          <p:nvPr/>
        </p:nvSpPr>
        <p:spPr>
          <a:xfrm>
            <a:off x="10936258" y="5984049"/>
            <a:ext cx="8453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pl-PL" sz="2000" dirty="0">
                <a:latin typeface="Consolas"/>
              </a:rPr>
              <a:t>2/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FA0EC0F-7EC8-EADD-717D-732E0CF0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879877"/>
            <a:ext cx="4391025" cy="1323439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  <a:latin typeface="Sabon Next LT"/>
                <a:cs typeface="Sabon Next LT"/>
              </a:rPr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20A8CD1-DD7E-B91A-3B72-D98F41EB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5" y="2965425"/>
            <a:ext cx="10496550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l-PL" sz="2400" dirty="0">
                <a:solidFill>
                  <a:schemeClr val="bg1">
                    <a:alpha val="80000"/>
                  </a:schemeClr>
                </a:solidFill>
                <a:latin typeface="Sabon Next LT"/>
                <a:ea typeface="+mn-lt"/>
                <a:cs typeface="+mn-lt"/>
              </a:rPr>
              <a:t>Stworzenie systemu, który ma realizować kontrolę dostępu do zasobów (dokumentów) z wykorzystaniem JSON Web </a:t>
            </a:r>
            <a:r>
              <a:rPr lang="pl-PL" sz="2400" dirty="0" err="1">
                <a:solidFill>
                  <a:schemeClr val="bg1">
                    <a:alpha val="80000"/>
                  </a:schemeClr>
                </a:solidFill>
                <a:latin typeface="Sabon Next LT"/>
                <a:ea typeface="+mn-lt"/>
                <a:cs typeface="+mn-lt"/>
              </a:rPr>
              <a:t>Token</a:t>
            </a:r>
            <a:r>
              <a:rPr lang="pl-PL" sz="2400" dirty="0">
                <a:solidFill>
                  <a:schemeClr val="bg1">
                    <a:alpha val="80000"/>
                  </a:schemeClr>
                </a:solidFill>
                <a:latin typeface="Sabon Next LT"/>
                <a:ea typeface="+mn-lt"/>
                <a:cs typeface="+mn-lt"/>
              </a:rPr>
              <a:t> (JWT). </a:t>
            </a:r>
            <a:endParaRPr lang="pl-PL" sz="2400">
              <a:solidFill>
                <a:schemeClr val="bg1">
                  <a:alpha val="80000"/>
                </a:schemeClr>
              </a:solidFill>
              <a:latin typeface="Sabon Next LT"/>
              <a:cs typeface="Sabon Next LT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5FCC467-FDE8-5D50-340B-232C7A360EFD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/>
              </a:rPr>
              <a:t>2/24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217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04E00-5ECF-6400-0C71-8A12A128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75" y="391577"/>
            <a:ext cx="10779449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abon Next LT"/>
                <a:ea typeface="+mj-lt"/>
                <a:cs typeface="+mj-lt"/>
              </a:rPr>
              <a:t>UWZGLĘDNIENIE WYMAGAŃ IMPLEMENTACYJNYCH</a:t>
            </a:r>
            <a:br>
              <a:rPr lang="en-US" sz="2800" dirty="0">
                <a:solidFill>
                  <a:schemeClr val="bg1"/>
                </a:solidFill>
                <a:latin typeface="Sabon Next LT"/>
                <a:ea typeface="+mj-lt"/>
                <a:cs typeface="+mj-lt"/>
              </a:rPr>
            </a:br>
            <a:r>
              <a:rPr lang="en-US" sz="2800" dirty="0">
                <a:solidFill>
                  <a:schemeClr val="bg1"/>
                </a:solidFill>
                <a:latin typeface="Sabon Next LT"/>
                <a:ea typeface="+mj-lt"/>
                <a:cs typeface="+mj-lt"/>
              </a:rPr>
              <a:t> ARCHITEKTURA I SKALOWALNOŚĆ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0EAFA-D81F-31A3-CB2B-1007952C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369743"/>
            <a:ext cx="6024000" cy="29748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latin typeface="Sabon Next LT"/>
                <a:ea typeface="+mn-lt"/>
                <a:cs typeface="+mn-lt"/>
              </a:rPr>
              <a:t>Stateless Authentication</a:t>
            </a:r>
            <a:endParaRPr lang="en-US" sz="2000" b="1">
              <a:latin typeface="Sabon Next LT"/>
              <a:cs typeface="Sabon Next LT"/>
            </a:endParaRPr>
          </a:p>
          <a:p>
            <a:r>
              <a:rPr lang="en-US" sz="2000" b="1" err="1">
                <a:latin typeface="Sabon Next LT"/>
                <a:ea typeface="+mn-lt"/>
                <a:cs typeface="+mn-lt"/>
              </a:rPr>
              <a:t>Czas</a:t>
            </a:r>
            <a:r>
              <a:rPr lang="en-US" sz="2000" b="1" dirty="0">
                <a:latin typeface="Sabon Next LT"/>
                <a:ea typeface="+mn-lt"/>
                <a:cs typeface="+mn-lt"/>
              </a:rPr>
              <a:t> </a:t>
            </a:r>
            <a:r>
              <a:rPr lang="en-US" sz="2000" b="1" err="1">
                <a:latin typeface="Sabon Next LT"/>
                <a:ea typeface="+mn-lt"/>
                <a:cs typeface="+mn-lt"/>
              </a:rPr>
              <a:t>wygaśnięcia</a:t>
            </a:r>
            <a:r>
              <a:rPr lang="en-US" sz="2000" b="1" dirty="0">
                <a:latin typeface="Sabon Next LT"/>
                <a:ea typeface="+mn-lt"/>
                <a:cs typeface="+mn-lt"/>
              </a:rPr>
              <a:t> </a:t>
            </a:r>
            <a:r>
              <a:rPr lang="en-US" sz="2000" b="1" err="1">
                <a:latin typeface="Sabon Next LT"/>
                <a:ea typeface="+mn-lt"/>
                <a:cs typeface="+mn-lt"/>
              </a:rPr>
              <a:t>tokenu</a:t>
            </a:r>
            <a:r>
              <a:rPr lang="en-US" sz="2000" b="1" dirty="0">
                <a:latin typeface="Sabon Next LT"/>
                <a:ea typeface="+mn-lt"/>
                <a:cs typeface="+mn-lt"/>
              </a:rPr>
              <a:t>:</a:t>
            </a:r>
            <a:r>
              <a:rPr lang="en-US" sz="2000" dirty="0">
                <a:latin typeface="Sabon Next LT"/>
                <a:ea typeface="+mn-lt"/>
                <a:cs typeface="+mn-lt"/>
              </a:rPr>
              <a:t> </a:t>
            </a:r>
            <a:r>
              <a:rPr lang="en-US" sz="2000" dirty="0">
                <a:latin typeface="Sabon Next LT"/>
                <a:ea typeface="Segoe UI Historic"/>
                <a:cs typeface="Segoe UI Historic"/>
              </a:rPr>
              <a:t>15 min - 1h </a:t>
            </a:r>
            <a:endParaRPr lang="en-US" sz="2000">
              <a:latin typeface="Sabon Next LT"/>
              <a:ea typeface="Segoe UI Historic"/>
              <a:cs typeface="Sabon Next LT"/>
            </a:endParaRPr>
          </a:p>
          <a:p>
            <a:pPr marL="0" indent="0">
              <a:buNone/>
            </a:pPr>
            <a:r>
              <a:rPr lang="en-US" sz="2000" dirty="0">
                <a:latin typeface="Sabon Next LT"/>
                <a:ea typeface="Segoe UI Historic"/>
                <a:cs typeface="Segoe UI Historic"/>
              </a:rPr>
              <a:t>(</a:t>
            </a:r>
            <a:r>
              <a:rPr lang="en-US" sz="2000" dirty="0" err="1">
                <a:latin typeface="Sabon Next LT"/>
                <a:ea typeface="Segoe UI Historic"/>
                <a:cs typeface="Segoe UI Historic"/>
              </a:rPr>
              <a:t>na</a:t>
            </a:r>
            <a:r>
              <a:rPr lang="en-US" sz="2000" dirty="0">
                <a:latin typeface="Sabon Next LT"/>
                <a:ea typeface="Segoe UI Historic"/>
                <a:cs typeface="Segoe UI Historic"/>
              </a:rPr>
              <a:t> </a:t>
            </a:r>
            <a:r>
              <a:rPr lang="en-US" sz="2000" dirty="0" err="1">
                <a:latin typeface="Sabon Next LT"/>
                <a:ea typeface="Segoe UI Historic"/>
                <a:cs typeface="Segoe UI Historic"/>
              </a:rPr>
              <a:t>pogtrzeby</a:t>
            </a:r>
            <a:r>
              <a:rPr lang="en-US" sz="2000" dirty="0">
                <a:latin typeface="Sabon Next LT"/>
                <a:ea typeface="Segoe UI Historic"/>
                <a:cs typeface="Segoe UI Historic"/>
              </a:rPr>
              <a:t> </a:t>
            </a:r>
            <a:r>
              <a:rPr lang="en-US" sz="2000" dirty="0" err="1">
                <a:latin typeface="Sabon Next LT"/>
                <a:ea typeface="Segoe UI Historic"/>
                <a:cs typeface="Segoe UI Historic"/>
              </a:rPr>
              <a:t>prezentacji</a:t>
            </a:r>
            <a:r>
              <a:rPr lang="en-US" sz="2000" dirty="0">
                <a:latin typeface="Sabon Next LT"/>
                <a:ea typeface="Segoe UI Historic"/>
                <a:cs typeface="Segoe UI Historic"/>
              </a:rPr>
              <a:t> </a:t>
            </a:r>
            <a:r>
              <a:rPr lang="en-US" sz="2000" dirty="0" err="1">
                <a:latin typeface="Sabon Next LT"/>
                <a:ea typeface="Segoe UI Historic"/>
                <a:cs typeface="Segoe UI Historic"/>
              </a:rPr>
              <a:t>będzie</a:t>
            </a:r>
            <a:r>
              <a:rPr lang="en-US" sz="2000" dirty="0">
                <a:latin typeface="Sabon Next LT"/>
                <a:ea typeface="Segoe UI Historic"/>
                <a:cs typeface="Segoe UI Historic"/>
              </a:rPr>
              <a:t> to </a:t>
            </a:r>
            <a:r>
              <a:rPr lang="en-US" sz="2000" dirty="0" err="1">
                <a:latin typeface="Sabon Next LT"/>
                <a:ea typeface="Segoe UI Historic"/>
                <a:cs typeface="Segoe UI Historic"/>
              </a:rPr>
              <a:t>zdecydowanie</a:t>
            </a:r>
            <a:r>
              <a:rPr lang="en-US" sz="2000" dirty="0">
                <a:latin typeface="Sabon Next LT"/>
                <a:ea typeface="Segoe UI Historic"/>
                <a:cs typeface="Segoe UI Historic"/>
              </a:rPr>
              <a:t> </a:t>
            </a:r>
            <a:r>
              <a:rPr lang="en-US" sz="2000" dirty="0" err="1">
                <a:latin typeface="Sabon Next LT"/>
                <a:ea typeface="Segoe UI Historic"/>
                <a:cs typeface="Segoe UI Historic"/>
              </a:rPr>
              <a:t>krócej</a:t>
            </a:r>
            <a:r>
              <a:rPr lang="en-US" sz="2000" dirty="0">
                <a:latin typeface="Sabon Next LT"/>
                <a:ea typeface="Segoe UI Historic"/>
                <a:cs typeface="Segoe UI Historic"/>
              </a:rPr>
              <a:t> np. 1 </a:t>
            </a:r>
            <a:r>
              <a:rPr lang="en-US" sz="2000" dirty="0" err="1">
                <a:latin typeface="Sabon Next LT"/>
                <a:ea typeface="Segoe UI Historic"/>
                <a:cs typeface="Segoe UI Historic"/>
              </a:rPr>
              <a:t>minuta</a:t>
            </a:r>
            <a:r>
              <a:rPr lang="en-US" sz="2000" dirty="0">
                <a:latin typeface="Sabon Next LT"/>
                <a:ea typeface="Segoe UI Historic"/>
                <a:cs typeface="Segoe UI Historic"/>
              </a:rPr>
              <a:t>)</a:t>
            </a:r>
            <a:endParaRPr lang="en-US" sz="2000">
              <a:latin typeface="Sabon Next LT"/>
              <a:cs typeface="Sabon Next LT"/>
            </a:endParaRPr>
          </a:p>
          <a:p>
            <a:r>
              <a:rPr lang="en-US" sz="2000" b="1" err="1">
                <a:latin typeface="Sabon Next LT"/>
                <a:ea typeface="+mn-lt"/>
                <a:cs typeface="+mn-lt"/>
              </a:rPr>
              <a:t>Odnawianie</a:t>
            </a:r>
            <a:r>
              <a:rPr lang="en-US" sz="2000" b="1" dirty="0">
                <a:latin typeface="Sabon Next LT"/>
                <a:ea typeface="+mn-lt"/>
                <a:cs typeface="+mn-lt"/>
              </a:rPr>
              <a:t> </a:t>
            </a:r>
            <a:r>
              <a:rPr lang="en-US" sz="2000" b="1" err="1">
                <a:latin typeface="Sabon Next LT"/>
                <a:ea typeface="+mn-lt"/>
                <a:cs typeface="+mn-lt"/>
              </a:rPr>
              <a:t>tokenu</a:t>
            </a:r>
            <a:r>
              <a:rPr lang="en-US" sz="2000" b="1" dirty="0">
                <a:latin typeface="Sabon Next LT"/>
                <a:ea typeface="+mn-lt"/>
                <a:cs typeface="+mn-lt"/>
              </a:rPr>
              <a:t> (Refresh Token)</a:t>
            </a:r>
            <a:endParaRPr lang="en-US" sz="2000" b="1">
              <a:latin typeface="Sabon Next LT"/>
              <a:cs typeface="Sabon Next LT"/>
            </a:endParaRPr>
          </a:p>
          <a:p>
            <a:r>
              <a:rPr lang="en-US" sz="2000" b="1" err="1">
                <a:latin typeface="Sabon Next LT"/>
                <a:ea typeface="+mn-lt"/>
                <a:cs typeface="+mn-lt"/>
              </a:rPr>
              <a:t>Wydajność</a:t>
            </a:r>
            <a:r>
              <a:rPr lang="en-US" sz="2000" b="1" dirty="0">
                <a:latin typeface="Sabon Next LT"/>
                <a:ea typeface="+mn-lt"/>
                <a:cs typeface="+mn-lt"/>
              </a:rPr>
              <a:t> </a:t>
            </a:r>
            <a:r>
              <a:rPr lang="en-US" sz="2000" b="1" err="1">
                <a:latin typeface="Sabon Next LT"/>
                <a:ea typeface="+mn-lt"/>
                <a:cs typeface="+mn-lt"/>
              </a:rPr>
              <a:t>i</a:t>
            </a:r>
            <a:r>
              <a:rPr lang="en-US" sz="2000" b="1" dirty="0">
                <a:latin typeface="Sabon Next LT"/>
                <a:ea typeface="+mn-lt"/>
                <a:cs typeface="+mn-lt"/>
              </a:rPr>
              <a:t> </a:t>
            </a:r>
            <a:r>
              <a:rPr lang="en-US" sz="2000" b="1" err="1">
                <a:latin typeface="Sabon Next LT"/>
                <a:ea typeface="+mn-lt"/>
                <a:cs typeface="+mn-lt"/>
              </a:rPr>
              <a:t>zabezpieczenia</a:t>
            </a:r>
            <a:r>
              <a:rPr lang="en-US" sz="2000" b="1" dirty="0">
                <a:latin typeface="Sabon Next LT"/>
                <a:ea typeface="+mn-lt"/>
                <a:cs typeface="+mn-lt"/>
              </a:rPr>
              <a:t>:</a:t>
            </a:r>
            <a:endParaRPr lang="en-US" sz="2000" b="1">
              <a:latin typeface="Sabon Next LT"/>
              <a:cs typeface="Sabon Next 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latin typeface="Sabon Next LT"/>
                <a:ea typeface="+mn-lt"/>
                <a:cs typeface="+mn-lt"/>
              </a:rPr>
              <a:t>Brak </a:t>
            </a:r>
            <a:r>
              <a:rPr lang="en-US" sz="2000" err="1">
                <a:latin typeface="Sabon Next LT"/>
                <a:ea typeface="+mn-lt"/>
                <a:cs typeface="+mn-lt"/>
              </a:rPr>
              <a:t>sesji</a:t>
            </a:r>
            <a:r>
              <a:rPr lang="en-US" sz="2000" dirty="0">
                <a:latin typeface="Sabon Next LT"/>
                <a:ea typeface="+mn-lt"/>
                <a:cs typeface="+mn-lt"/>
              </a:rPr>
              <a:t> po </a:t>
            </a:r>
            <a:r>
              <a:rPr lang="en-US" sz="2000" err="1">
                <a:latin typeface="Sabon Next LT"/>
                <a:ea typeface="+mn-lt"/>
                <a:cs typeface="+mn-lt"/>
              </a:rPr>
              <a:t>stronie</a:t>
            </a:r>
            <a:r>
              <a:rPr lang="en-US" sz="2000" dirty="0">
                <a:latin typeface="Sabon Next LT"/>
                <a:ea typeface="+mn-lt"/>
                <a:cs typeface="+mn-lt"/>
              </a:rPr>
              <a:t> </a:t>
            </a:r>
            <a:r>
              <a:rPr lang="en-US" sz="2000" err="1">
                <a:latin typeface="Sabon Next LT"/>
                <a:ea typeface="+mn-lt"/>
                <a:cs typeface="+mn-lt"/>
              </a:rPr>
              <a:t>serwera</a:t>
            </a:r>
            <a:endParaRPr lang="en-US" sz="2000">
              <a:latin typeface="Sabon Next LT"/>
              <a:cs typeface="Sabon Next 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err="1">
                <a:latin typeface="Sabon Next LT"/>
                <a:ea typeface="+mn-lt"/>
                <a:cs typeface="+mn-lt"/>
              </a:rPr>
              <a:t>Silne</a:t>
            </a:r>
            <a:r>
              <a:rPr lang="en-US" sz="2000" dirty="0">
                <a:latin typeface="Sabon Next LT"/>
                <a:ea typeface="+mn-lt"/>
                <a:cs typeface="+mn-lt"/>
              </a:rPr>
              <a:t> </a:t>
            </a:r>
            <a:r>
              <a:rPr lang="en-US" sz="2000" err="1">
                <a:latin typeface="Sabon Next LT"/>
                <a:ea typeface="+mn-lt"/>
                <a:cs typeface="+mn-lt"/>
              </a:rPr>
              <a:t>algorytmy</a:t>
            </a:r>
            <a:r>
              <a:rPr lang="en-US" sz="2000" dirty="0">
                <a:latin typeface="Sabon Next LT"/>
                <a:ea typeface="+mn-lt"/>
                <a:cs typeface="+mn-lt"/>
              </a:rPr>
              <a:t> </a:t>
            </a:r>
            <a:r>
              <a:rPr lang="en-US" sz="2000" err="1">
                <a:latin typeface="Sabon Next LT"/>
                <a:ea typeface="+mn-lt"/>
                <a:cs typeface="+mn-lt"/>
              </a:rPr>
              <a:t>kryptograficzne</a:t>
            </a:r>
            <a:endParaRPr lang="en-US" sz="2000">
              <a:latin typeface="Sabon Next LT"/>
              <a:cs typeface="Sabon Next LT"/>
            </a:endParaRPr>
          </a:p>
        </p:txBody>
      </p:sp>
      <p:pic>
        <p:nvPicPr>
          <p:cNvPr id="7" name="Obraz 6" descr="Jwt PNG Logo — Download Free Transparent Logo">
            <a:extLst>
              <a:ext uri="{FF2B5EF4-FFF2-40B4-BE49-F238E27FC236}">
                <a16:creationId xmlns:a16="http://schemas.microsoft.com/office/drawing/2014/main" id="{82ED53EC-CD56-9C32-D1EB-69BB24D4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4" t="29225" r="794" b="33797"/>
          <a:stretch>
            <a:fillRect/>
          </a:stretch>
        </p:blipFill>
        <p:spPr>
          <a:xfrm>
            <a:off x="7642407" y="3091393"/>
            <a:ext cx="3659288" cy="152442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1836A77-25E9-5A5F-85B3-802B51627230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20/24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5664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33C12-12E4-19A9-B621-887106DBC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latin typeface="Sabon Next LT"/>
                <a:cs typeface="Sabon Next LT"/>
              </a:rPr>
              <a:t>PROTOTYP SYSTEMU</a:t>
            </a:r>
            <a:endParaRPr lang="en-US" sz="2600" kern="1200" dirty="0">
              <a:solidFill>
                <a:srgbClr val="FFFFFF"/>
              </a:solidFill>
              <a:latin typeface="Sabon Next LT"/>
              <a:cs typeface="Sabon Next 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5DA183-60F4-ADC2-0265-0EB425142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699" y="580812"/>
            <a:ext cx="8302965" cy="5720201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14B857E-D955-6E2C-8457-29B54B2B2D92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21/24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7124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10C90-CDE1-36F3-7CC5-B913E7EED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F675E-8936-686D-8B9F-7727A780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latin typeface="Sabon Next LT"/>
                <a:cs typeface="Sabon Next LT"/>
              </a:rPr>
              <a:t>PROTOTYP SYSTEMU</a:t>
            </a:r>
            <a:endParaRPr lang="en-US" sz="2600" kern="1200" dirty="0">
              <a:solidFill>
                <a:srgbClr val="FFFFFF"/>
              </a:solidFill>
              <a:latin typeface="Sabon Next LT"/>
              <a:cs typeface="Sabon Next 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78E3A5-A1C1-CAED-F187-4F9840323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270" y="648848"/>
            <a:ext cx="8357394" cy="5733809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AC8CBFA3-E40B-A12F-439A-E77036BAB8EC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22/24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70720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01760-00A0-2BDB-8720-952A96B6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Sabon Next LT"/>
                <a:cs typeface="Sabon Next LT"/>
              </a:rPr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0812E1A-B972-DC45-F880-123561BC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https://www.jwt.io/libraries</a:t>
            </a:r>
          </a:p>
          <a:p>
            <a:r>
              <a:rPr lang="pl-PL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https://www.jwt.io/</a:t>
            </a:r>
            <a:endParaRPr lang="pl-PL">
              <a:solidFill>
                <a:schemeClr val="bg1"/>
              </a:solidFill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l-PL" dirty="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https://www.geeksforgeeks.org/web-tech/json-web-token-jwt/</a:t>
            </a:r>
          </a:p>
          <a:p>
            <a:r>
              <a:rPr lang="pl-PL" dirty="0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https://devszczepaniak.pl/json-web-token/</a:t>
            </a:r>
          </a:p>
          <a:p>
            <a:r>
              <a:rPr lang="pl-PL" dirty="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https://portswigger.net/web-security/jwt/lab-jwt-authentication-bypass-via-unverified-signature</a:t>
            </a:r>
            <a:endParaRPr lang="pl-PL">
              <a:solidFill>
                <a:schemeClr val="bg1"/>
              </a:solidFill>
              <a:ea typeface="+mn-lt"/>
              <a:cs typeface="+mn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l-PL" dirty="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https://pyjwt.readthedocs.io/en/stable/</a:t>
            </a:r>
            <a:endParaRPr lang="pl-PL" dirty="0">
              <a:solidFill>
                <a:schemeClr val="bg1"/>
              </a:solidFill>
              <a:ea typeface="+mn-lt"/>
              <a:cs typeface="+mn-lt"/>
              <a:hlinkClick r:id="rId7"/>
            </a:endParaRPr>
          </a:p>
          <a:p>
            <a:r>
              <a:rPr lang="pl-PL" dirty="0">
                <a:solidFill>
                  <a:schemeClr val="bg1"/>
                </a:solidFill>
                <a:ea typeface="+mn-lt"/>
                <a:cs typeface="+mn-lt"/>
              </a:rPr>
              <a:t>https://auth0.com/docs/secure/tokens/json-web-tokens</a:t>
            </a:r>
          </a:p>
          <a:p>
            <a:endParaRPr lang="pl-PL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FDC27CF-34B0-384C-8955-177CD2C04CD1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/>
              </a:rPr>
              <a:t>23/24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045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BF8756-AFFD-BA1A-97CE-7558A7FD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Loading images with JWT Authorization | by Armen Vardanyan | JavaScript in  Plain English">
            <a:extLst>
              <a:ext uri="{FF2B5EF4-FFF2-40B4-BE49-F238E27FC236}">
                <a16:creationId xmlns:a16="http://schemas.microsoft.com/office/drawing/2014/main" id="{E62F9B81-867D-67CC-7497-FF850A446A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6" r="14646"/>
          <a:stretch>
            <a:fillRect/>
          </a:stretch>
        </p:blipFill>
        <p:spPr>
          <a:xfrm>
            <a:off x="44149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027E745-B927-1FC5-3025-931BD40A3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2223515"/>
            <a:ext cx="4449799" cy="2067223"/>
          </a:xfrm>
        </p:spPr>
        <p:txBody>
          <a:bodyPr anchor="b">
            <a:normAutofit fontScale="90000"/>
          </a:bodyPr>
          <a:lstStyle/>
          <a:p>
            <a:pPr algn="l"/>
            <a:r>
              <a:rPr lang="pl-PL" sz="3700" b="1" dirty="0">
                <a:latin typeface="Sabon Next LT"/>
                <a:ea typeface="+mj-lt"/>
                <a:cs typeface="+mj-lt"/>
              </a:rPr>
              <a:t>BEZPIECZNY DOSTĘP DO DOKUMENTÓW Z WYKORZYSTANIEM TOKENÓW JWT </a:t>
            </a:r>
            <a:endParaRPr lang="pl-PL" sz="3700" b="1" dirty="0">
              <a:latin typeface="Sabon Next LT"/>
              <a:cs typeface="Sabon Next LT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CF8DCCD-BC18-B29E-9DE6-7EE08D6FA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444297"/>
            <a:ext cx="3933306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l-PL" sz="2000" i="1" dirty="0"/>
              <a:t>Patryk Figiel</a:t>
            </a:r>
          </a:p>
          <a:p>
            <a:pPr algn="l"/>
            <a:r>
              <a:rPr lang="pl-PL" sz="2000" i="1" dirty="0"/>
              <a:t>Natalia Topczewska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6EB4D810-AEF6-979E-DCE7-0E112EFD843E}"/>
              </a:ext>
            </a:extLst>
          </p:cNvPr>
          <p:cNvCxnSpPr/>
          <p:nvPr/>
        </p:nvCxnSpPr>
        <p:spPr>
          <a:xfrm>
            <a:off x="481326" y="4281181"/>
            <a:ext cx="3716005" cy="2739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006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D310BA-66A2-5276-A095-7BBA85BFA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385" y="3034598"/>
            <a:ext cx="7800834" cy="7959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Sabon Next LT"/>
                <a:cs typeface="Sabon Next LT"/>
              </a:rPr>
              <a:t>CO TO               ?</a:t>
            </a:r>
          </a:p>
        </p:txBody>
      </p:sp>
      <p:pic>
        <p:nvPicPr>
          <p:cNvPr id="10" name="Grafika 9" descr="JSON Web Tokens - jwt.io">
            <a:extLst>
              <a:ext uri="{FF2B5EF4-FFF2-40B4-BE49-F238E27FC236}">
                <a16:creationId xmlns:a16="http://schemas.microsoft.com/office/drawing/2014/main" id="{47AD5F0D-43D6-D8DC-C630-47EF53250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9259" y="2741833"/>
            <a:ext cx="2743200" cy="1378458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5B54EFF6-3BFF-B066-DDB9-CDCB9F794031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/>
              </a:rPr>
              <a:t>3/24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967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46C26B6E-8C5A-1D96-BC4E-8E054DC30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550286"/>
              </p:ext>
            </p:extLst>
          </p:nvPr>
        </p:nvGraphicFramePr>
        <p:xfrm>
          <a:off x="838892" y="14026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" name="Obraz 39" descr="Jwt PNG Logo — Download Free Transparent Logo">
            <a:extLst>
              <a:ext uri="{FF2B5EF4-FFF2-40B4-BE49-F238E27FC236}">
                <a16:creationId xmlns:a16="http://schemas.microsoft.com/office/drawing/2014/main" id="{1CE2C42B-1823-A7D3-29D9-110FA833D9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794" t="29225" r="794" b="33797"/>
          <a:stretch>
            <a:fillRect/>
          </a:stretch>
        </p:blipFill>
        <p:spPr>
          <a:xfrm>
            <a:off x="4993820" y="211987"/>
            <a:ext cx="2204371" cy="862275"/>
          </a:xfrm>
          <a:prstGeom prst="rect">
            <a:avLst/>
          </a:prstGeom>
        </p:spPr>
      </p:pic>
      <p:sp>
        <p:nvSpPr>
          <p:cNvPr id="103" name="pole tekstowe 102">
            <a:extLst>
              <a:ext uri="{FF2B5EF4-FFF2-40B4-BE49-F238E27FC236}">
                <a16:creationId xmlns:a16="http://schemas.microsoft.com/office/drawing/2014/main" id="{3123AE8A-4044-286E-3417-8860890981B2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4/24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2508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1EFF7-1A87-32D7-0C7C-6D9360AF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6989C274-1B4B-E177-E571-4A50A7A9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A3D54C6-AA64-F1E9-84F9-5EE01BDF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376" y="379457"/>
            <a:ext cx="7292530" cy="9130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abon Next LT"/>
                <a:cs typeface="Sabon Next LT"/>
              </a:rPr>
              <a:t>JAK DZIAŁA             ?</a:t>
            </a:r>
            <a:endParaRPr lang="pl-PL" sz="5400" dirty="0">
              <a:solidFill>
                <a:schemeClr val="bg1"/>
              </a:solidFill>
              <a:latin typeface="Sabon Next LT"/>
              <a:cs typeface="Sabon Next LT"/>
            </a:endParaRPr>
          </a:p>
          <a:p>
            <a:endParaRPr lang="pl-PL" sz="6000" kern="1200" dirty="0">
              <a:solidFill>
                <a:schemeClr val="bg1"/>
              </a:solidFill>
              <a:latin typeface="Sabon Next LT"/>
              <a:cs typeface="Sabon Next LT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120D93C1-283E-3356-D18C-39F28DACA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AB27B9-7FC2-B759-7E29-88D2AA7A8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40505272-E36E-8A52-585C-04FDCE235FA0}"/>
              </a:ext>
            </a:extLst>
          </p:cNvPr>
          <p:cNvSpPr txBox="1"/>
          <p:nvPr/>
        </p:nvSpPr>
        <p:spPr>
          <a:xfrm>
            <a:off x="10936258" y="5984049"/>
            <a:ext cx="8453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000" dirty="0">
                <a:latin typeface="Consolas"/>
              </a:rPr>
              <a:t>8/</a:t>
            </a:r>
          </a:p>
        </p:txBody>
      </p:sp>
      <p:pic>
        <p:nvPicPr>
          <p:cNvPr id="6" name="Picture 3" descr="Obraz zawierający tekst, zrzut ekranu, diagram, design&#10;&#10;Zawartość wygenerowana przez AI może być niepoprawna.">
            <a:extLst>
              <a:ext uri="{FF2B5EF4-FFF2-40B4-BE49-F238E27FC236}">
                <a16:creationId xmlns:a16="http://schemas.microsoft.com/office/drawing/2014/main" id="{3D7BEFC1-65A3-092A-75E1-C7B4D6B1D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t="19639"/>
          <a:stretch>
            <a:fillRect/>
          </a:stretch>
        </p:blipFill>
        <p:spPr>
          <a:xfrm>
            <a:off x="432929" y="1799924"/>
            <a:ext cx="11341805" cy="4960979"/>
          </a:xfrm>
          <a:prstGeom prst="rect">
            <a:avLst/>
          </a:prstGeom>
        </p:spPr>
      </p:pic>
      <p:pic>
        <p:nvPicPr>
          <p:cNvPr id="8" name="Grafika 7" descr="JSON Web Tokens - jwt.io">
            <a:extLst>
              <a:ext uri="{FF2B5EF4-FFF2-40B4-BE49-F238E27FC236}">
                <a16:creationId xmlns:a16="http://schemas.microsoft.com/office/drawing/2014/main" id="{E77A8D67-F939-2B47-0C43-6B93B0918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3069" y="385260"/>
            <a:ext cx="1751494" cy="877762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707B9320-FBF1-64F7-22EC-B738FE3E20A9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5/24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1710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11C3B2-C1A3-4436-5A28-17A646B3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2992562"/>
            <a:ext cx="5674179" cy="8670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Sabon Next LT"/>
                <a:cs typeface="Sabon Next LT"/>
              </a:rPr>
              <a:t>STRUKTURA </a:t>
            </a:r>
          </a:p>
        </p:txBody>
      </p:sp>
      <p:pic>
        <p:nvPicPr>
          <p:cNvPr id="4" name="Grafika 3" descr="JSON Web Tokens - jwt.io">
            <a:extLst>
              <a:ext uri="{FF2B5EF4-FFF2-40B4-BE49-F238E27FC236}">
                <a16:creationId xmlns:a16="http://schemas.microsoft.com/office/drawing/2014/main" id="{99CCE4D1-EA8C-F098-0722-91C8DB5D6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6509" y="2741833"/>
            <a:ext cx="2743200" cy="137845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ACED768-B082-4F89-34E1-A59783DBE85C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/>
              </a:rPr>
              <a:t>6/24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2457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AA2801-4A66-E4E9-839A-9B16C4544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47" r="2470"/>
          <a:stretch>
            <a:fillRect/>
          </a:stretch>
        </p:blipFill>
        <p:spPr>
          <a:xfrm>
            <a:off x="1099581" y="358545"/>
            <a:ext cx="9987762" cy="4966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12C72-8C1B-D17C-54B8-E4E91A7264E5}"/>
              </a:ext>
            </a:extLst>
          </p:cNvPr>
          <p:cNvSpPr txBox="1"/>
          <p:nvPr/>
        </p:nvSpPr>
        <p:spPr>
          <a:xfrm>
            <a:off x="2855704" y="5163865"/>
            <a:ext cx="6475958" cy="8164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kern="1200" dirty="0">
                <a:latin typeface="Sabon Next LT"/>
                <a:cs typeface="Sabon Next LT"/>
              </a:rPr>
              <a:t>JWT </a:t>
            </a:r>
            <a:r>
              <a:rPr lang="en-US" sz="2000" kern="1200" err="1">
                <a:latin typeface="Sabon Next LT"/>
                <a:cs typeface="Sabon Next LT"/>
              </a:rPr>
              <a:t>składa</a:t>
            </a:r>
            <a:r>
              <a:rPr lang="en-US" sz="2000" kern="1200" dirty="0">
                <a:latin typeface="Sabon Next LT"/>
                <a:cs typeface="Sabon Next LT"/>
              </a:rPr>
              <a:t> </a:t>
            </a:r>
            <a:r>
              <a:rPr lang="en-US" sz="2000" kern="1200" err="1">
                <a:latin typeface="Sabon Next LT"/>
                <a:cs typeface="Sabon Next LT"/>
              </a:rPr>
              <a:t>się</a:t>
            </a:r>
            <a:r>
              <a:rPr lang="en-US" sz="2000" kern="1200" dirty="0">
                <a:latin typeface="Sabon Next LT"/>
                <a:cs typeface="Sabon Next LT"/>
              </a:rPr>
              <a:t> z </a:t>
            </a:r>
            <a:r>
              <a:rPr lang="en-US" sz="2000" kern="1200" err="1">
                <a:latin typeface="Sabon Next LT"/>
                <a:cs typeface="Sabon Next LT"/>
              </a:rPr>
              <a:t>trzech</a:t>
            </a:r>
            <a:r>
              <a:rPr lang="en-US" sz="2000" kern="1200" dirty="0">
                <a:latin typeface="Sabon Next LT"/>
                <a:cs typeface="Sabon Next LT"/>
              </a:rPr>
              <a:t> </a:t>
            </a:r>
            <a:r>
              <a:rPr lang="en-US" sz="2000" kern="1200" err="1">
                <a:latin typeface="Sabon Next LT"/>
                <a:cs typeface="Sabon Next LT"/>
              </a:rPr>
              <a:t>części</a:t>
            </a:r>
            <a:r>
              <a:rPr lang="en-US" sz="2000" kern="1200" dirty="0">
                <a:latin typeface="Sabon Next LT"/>
                <a:cs typeface="Sabon Next LT"/>
              </a:rPr>
              <a:t> </a:t>
            </a:r>
            <a:r>
              <a:rPr lang="en-US" sz="2000" kern="1200" err="1">
                <a:latin typeface="Sabon Next LT"/>
                <a:cs typeface="Sabon Next LT"/>
              </a:rPr>
              <a:t>rozdzielonych</a:t>
            </a:r>
            <a:r>
              <a:rPr lang="en-US" sz="2000" kern="1200" dirty="0">
                <a:latin typeface="Sabon Next LT"/>
                <a:cs typeface="Sabon Next LT"/>
              </a:rPr>
              <a:t> </a:t>
            </a:r>
            <a:r>
              <a:rPr lang="en-US" sz="2000" kern="1200" err="1">
                <a:latin typeface="Sabon Next LT"/>
                <a:cs typeface="Sabon Next LT"/>
              </a:rPr>
              <a:t>kropkami</a:t>
            </a:r>
            <a:r>
              <a:rPr lang="en-US" sz="2000" kern="1200" dirty="0">
                <a:latin typeface="Sabon Next LT"/>
                <a:cs typeface="Sabon Next LT"/>
              </a:rPr>
              <a:t> (.)</a:t>
            </a:r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EBC6D67B-15AA-AB36-5FE3-9432F108A5B6}"/>
              </a:ext>
            </a:extLst>
          </p:cNvPr>
          <p:cNvSpPr/>
          <p:nvPr/>
        </p:nvSpPr>
        <p:spPr>
          <a:xfrm>
            <a:off x="3707601" y="5796350"/>
            <a:ext cx="4781550" cy="7715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Aft>
                <a:spcPts val="600"/>
              </a:spcAft>
            </a:pPr>
            <a:r>
              <a:rPr lang="pl-PL" sz="2400" dirty="0" err="1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Header</a:t>
            </a:r>
            <a:r>
              <a:rPr lang="pl-PL" sz="2400" dirty="0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. </a:t>
            </a:r>
            <a:r>
              <a:rPr lang="pl-PL" sz="2400" dirty="0" err="1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Payload</a:t>
            </a:r>
            <a:r>
              <a:rPr lang="pl-PL" sz="2400" dirty="0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. </a:t>
            </a:r>
            <a:r>
              <a:rPr lang="pl-PL" sz="2400" dirty="0" err="1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Signature</a:t>
            </a:r>
            <a:endParaRPr lang="en-US" sz="2400" dirty="0" err="1">
              <a:solidFill>
                <a:schemeClr val="tx1"/>
              </a:solidFill>
              <a:latin typeface="Consolas"/>
              <a:ea typeface="Calibri"/>
              <a:cs typeface="Calibri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9A59FA6-2FCE-9A62-4F8B-457E8A8ACB36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7/24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4692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8408B-AAEA-A811-FAEC-22E89945B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21693CF2-9947-8348-B25D-52812B8B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025536-EDD5-C642-31F3-E8F1D06D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105" y="418203"/>
            <a:ext cx="9823920" cy="8484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Sabon Next LT"/>
                <a:cs typeface="Sabon Next LT"/>
              </a:rPr>
              <a:t>HEADER</a:t>
            </a:r>
          </a:p>
          <a:p>
            <a:endParaRPr lang="pl-PL" sz="5400" kern="1200" dirty="0">
              <a:solidFill>
                <a:schemeClr val="bg1"/>
              </a:solidFill>
              <a:latin typeface="Sabon Next LT"/>
              <a:cs typeface="Sabon Next LT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CCF4F697-93C9-61FA-701A-E9790CED6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776BBB-CE5E-374C-4D22-06791E982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2C87CE3F-AB85-2CE5-1421-E802F031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776" y="2243434"/>
            <a:ext cx="10218550" cy="7376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l-PL" sz="2400" dirty="0">
                <a:latin typeface="Sabon Next LT"/>
                <a:cs typeface="Sabon Next LT"/>
              </a:rPr>
              <a:t>Nagłówek zawiera metadane dotyczące </a:t>
            </a:r>
            <a:r>
              <a:rPr lang="pl-PL" sz="2400" err="1">
                <a:latin typeface="Sabon Next LT"/>
                <a:cs typeface="Sabon Next LT"/>
              </a:rPr>
              <a:t>tokena</a:t>
            </a:r>
            <a:r>
              <a:rPr lang="pl-PL" sz="2400" dirty="0">
                <a:latin typeface="Sabon Next LT"/>
                <a:cs typeface="Sabon Next LT"/>
              </a:rPr>
              <a:t>, w tym algorytm podpisywania i typ </a:t>
            </a:r>
            <a:r>
              <a:rPr lang="pl-PL" sz="2400" err="1">
                <a:latin typeface="Sabon Next LT"/>
                <a:cs typeface="Sabon Next LT"/>
              </a:rPr>
              <a:t>tokena</a:t>
            </a:r>
            <a:r>
              <a:rPr lang="pl-PL" sz="2400" dirty="0">
                <a:latin typeface="Sabon Next LT"/>
                <a:cs typeface="Sabon Next LT"/>
              </a:rPr>
              <a:t>.</a:t>
            </a:r>
          </a:p>
          <a:p>
            <a:pPr marL="0" indent="0">
              <a:buNone/>
            </a:pPr>
            <a:endParaRPr lang="pl-PL" sz="2400" dirty="0">
              <a:latin typeface="Sabon Next LT"/>
              <a:cs typeface="Sabon Next LT"/>
            </a:endParaRPr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5F851393-64E3-408E-E7F3-C1C10073E2E6}"/>
              </a:ext>
            </a:extLst>
          </p:cNvPr>
          <p:cNvSpPr/>
          <p:nvPr/>
        </p:nvSpPr>
        <p:spPr>
          <a:xfrm>
            <a:off x="1150542" y="3165781"/>
            <a:ext cx="2686050" cy="1685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</a:rPr>
              <a:t>{ </a:t>
            </a:r>
            <a:br>
              <a:rPr lang="pl-PL">
                <a:solidFill>
                  <a:schemeClr val="tx1"/>
                </a:solidFill>
              </a:rPr>
            </a:br>
            <a:r>
              <a:rPr lang="pl-PL" dirty="0">
                <a:solidFill>
                  <a:schemeClr val="tx1"/>
                </a:solidFill>
              </a:rPr>
              <a:t> "alg": "HS256", </a:t>
            </a:r>
            <a:br>
              <a:rPr lang="pl-PL"/>
            </a:br>
            <a:r>
              <a:rPr lang="pl-PL" dirty="0">
                <a:solidFill>
                  <a:schemeClr val="tx1"/>
                </a:solidFill>
              </a:rPr>
              <a:t> "typ": "JWT" </a:t>
            </a:r>
            <a:br>
              <a:rPr lang="pl-PL"/>
            </a:br>
            <a:r>
              <a:rPr lang="pl-PL" dirty="0">
                <a:solidFill>
                  <a:schemeClr val="tx1"/>
                </a:solidFill>
              </a:rPr>
              <a:t>​​}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D224651-64CA-A2D7-4E66-D6EAD75C7D2F}"/>
              </a:ext>
            </a:extLst>
          </p:cNvPr>
          <p:cNvSpPr txBox="1"/>
          <p:nvPr/>
        </p:nvSpPr>
        <p:spPr>
          <a:xfrm>
            <a:off x="1122336" y="5014347"/>
            <a:ext cx="6096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Sabon Next LT"/>
                <a:ea typeface="Nunito"/>
                <a:cs typeface="Nunito"/>
              </a:rPr>
              <a:t>Header </a:t>
            </a:r>
            <a:r>
              <a:rPr lang="en-US" sz="2400" b="1" err="1">
                <a:latin typeface="Sabon Next LT"/>
                <a:ea typeface="Nunito"/>
                <a:cs typeface="Nunito"/>
              </a:rPr>
              <a:t>zakodowany</a:t>
            </a:r>
            <a:r>
              <a:rPr lang="en-US" sz="2400" b="1" dirty="0">
                <a:latin typeface="Sabon Next LT"/>
                <a:ea typeface="Nunito"/>
                <a:cs typeface="Nunito"/>
              </a:rPr>
              <a:t> w Base64Url</a:t>
            </a:r>
            <a:endParaRPr lang="en-US" sz="2400">
              <a:latin typeface="Sabon Next LT"/>
              <a:cs typeface="Sabon Next LT"/>
            </a:endParaRPr>
          </a:p>
          <a:p>
            <a:pPr algn="ctr"/>
            <a:endParaRPr lang="pl-PL" sz="2400" dirty="0"/>
          </a:p>
        </p:txBody>
      </p:sp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F456DF4D-DFC8-DE98-CFB6-805ECFF61E32}"/>
              </a:ext>
            </a:extLst>
          </p:cNvPr>
          <p:cNvSpPr/>
          <p:nvPr/>
        </p:nvSpPr>
        <p:spPr>
          <a:xfrm>
            <a:off x="1111796" y="5557525"/>
            <a:ext cx="5848350" cy="8572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l-PL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eyJhbGciOiJIUzI1NiIsInR5cCI6IkpXVCJ9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C009CA91-3ACC-17A2-DE4E-50B8C57E110D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8/24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1696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988608-DE0B-5B8A-6C84-2BA40B2B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A25D552C-659F-0664-D815-E81D3AD8C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CF92033-5E45-9649-4B66-B73982D0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39237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Sabon Next LT"/>
                <a:cs typeface="Sabon Next LT"/>
              </a:rPr>
              <a:t>PAYLOAD</a:t>
            </a:r>
          </a:p>
          <a:p>
            <a:endParaRPr lang="pl-PL" sz="5400" kern="1200" dirty="0">
              <a:solidFill>
                <a:schemeClr val="bg1"/>
              </a:solidFill>
              <a:latin typeface="Sabon Next LT"/>
              <a:cs typeface="Sabon Next LT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DE1E95A6-568F-248E-246B-DBA6607B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40E0C2-F011-1345-F1CC-FED79C46C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764ED5-553E-30F8-71D9-24D0268F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067130"/>
            <a:ext cx="10132640" cy="85538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pl-PL" sz="2400" dirty="0">
                <a:latin typeface="Sabon Next LT"/>
                <a:cs typeface="Sabon Next LT"/>
              </a:rPr>
              <a:t>Zawiera informacje o użytkowniku </a:t>
            </a:r>
            <a:r>
              <a:rPr lang="pl-PL" sz="2400" u="sng" dirty="0">
                <a:latin typeface="Sabon Next LT"/>
                <a:cs typeface="Sabon Next LT"/>
              </a:rPr>
              <a:t>i</a:t>
            </a:r>
            <a:r>
              <a:rPr lang="pl-PL" sz="2400" dirty="0">
                <a:latin typeface="Sabon Next LT"/>
                <a:cs typeface="Sabon Next LT"/>
              </a:rPr>
              <a:t> pewne dodatkowe informacje, w tym znacznik czasu, w którym zostało wydane, a także czas wygaśnięcia </a:t>
            </a:r>
            <a:r>
              <a:rPr lang="pl-PL" sz="2400" err="1">
                <a:latin typeface="Sabon Next LT"/>
                <a:cs typeface="Sabon Next LT"/>
              </a:rPr>
              <a:t>tokena</a:t>
            </a:r>
            <a:r>
              <a:rPr lang="pl-PL" sz="2400" dirty="0">
                <a:latin typeface="Sabon Next LT"/>
                <a:cs typeface="Sabon Next LT"/>
              </a:rPr>
              <a:t>.</a:t>
            </a:r>
          </a:p>
          <a:p>
            <a:pPr>
              <a:buNone/>
            </a:pPr>
            <a:endParaRPr lang="pl-PL" sz="2400" dirty="0">
              <a:latin typeface="Sabon Next LT"/>
              <a:cs typeface="Sabon Next LT"/>
            </a:endParaRPr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A863D06A-D1EE-FDC1-4376-7A8AC27DF39C}"/>
              </a:ext>
            </a:extLst>
          </p:cNvPr>
          <p:cNvSpPr/>
          <p:nvPr/>
        </p:nvSpPr>
        <p:spPr>
          <a:xfrm>
            <a:off x="1150542" y="2925396"/>
            <a:ext cx="4114800" cy="19335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l-PL" sz="1600" dirty="0">
                <a:solidFill>
                  <a:schemeClr val="tx1"/>
                </a:solidFill>
                <a:latin typeface="Consolas"/>
              </a:rPr>
              <a:t>{</a:t>
            </a:r>
            <a:br>
              <a:rPr lang="pl-PL" sz="1600">
                <a:latin typeface="Consolas"/>
              </a:rPr>
            </a:br>
            <a:r>
              <a:rPr lang="pl-PL" sz="1600" dirty="0">
                <a:solidFill>
                  <a:schemeClr val="tx1"/>
                </a:solidFill>
                <a:latin typeface="Consolas"/>
              </a:rPr>
              <a:t>    "</a:t>
            </a:r>
            <a:r>
              <a:rPr lang="pl-PL" sz="1600" dirty="0" err="1">
                <a:solidFill>
                  <a:schemeClr val="tx1"/>
                </a:solidFill>
                <a:latin typeface="Consolas"/>
              </a:rPr>
              <a:t>userId</a:t>
            </a:r>
            <a:r>
              <a:rPr lang="pl-PL" sz="1600" dirty="0">
                <a:solidFill>
                  <a:schemeClr val="tx1"/>
                </a:solidFill>
                <a:latin typeface="Consolas"/>
              </a:rPr>
              <a:t>": 123,</a:t>
            </a:r>
            <a:br>
              <a:rPr lang="pl-PL" sz="1600">
                <a:latin typeface="Consolas"/>
              </a:rPr>
            </a:br>
            <a:r>
              <a:rPr lang="pl-PL" sz="1600" dirty="0">
                <a:solidFill>
                  <a:schemeClr val="tx1"/>
                </a:solidFill>
                <a:latin typeface="Consolas"/>
              </a:rPr>
              <a:t>    "role": "admin",</a:t>
            </a:r>
            <a:br>
              <a:rPr lang="pl-PL" sz="1600">
                <a:latin typeface="Consolas"/>
              </a:rPr>
            </a:br>
            <a:r>
              <a:rPr lang="pl-PL" sz="1600" dirty="0">
                <a:solidFill>
                  <a:schemeClr val="tx1"/>
                </a:solidFill>
                <a:latin typeface="Consolas"/>
              </a:rPr>
              <a:t>    "</a:t>
            </a:r>
            <a:r>
              <a:rPr lang="pl-PL" sz="1600" dirty="0" err="1">
                <a:solidFill>
                  <a:schemeClr val="tx1"/>
                </a:solidFill>
                <a:latin typeface="Consolas"/>
              </a:rPr>
              <a:t>exp</a:t>
            </a:r>
            <a:r>
              <a:rPr lang="pl-PL" sz="1600" dirty="0">
                <a:solidFill>
                  <a:schemeClr val="tx1"/>
                </a:solidFill>
                <a:latin typeface="Consolas"/>
              </a:rPr>
              <a:t>": 1672531199</a:t>
            </a:r>
            <a:br>
              <a:rPr lang="pl-PL" sz="1600">
                <a:latin typeface="Consolas"/>
              </a:rPr>
            </a:br>
            <a:r>
              <a:rPr lang="pl-PL" sz="1600" dirty="0">
                <a:solidFill>
                  <a:schemeClr val="tx1"/>
                </a:solidFill>
                <a:latin typeface="Consolas"/>
              </a:rPr>
              <a:t>}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458C9E7-A147-4BAD-BB1A-4E8CEC2700D4}"/>
              </a:ext>
            </a:extLst>
          </p:cNvPr>
          <p:cNvSpPr txBox="1"/>
          <p:nvPr/>
        </p:nvSpPr>
        <p:spPr>
          <a:xfrm>
            <a:off x="1148166" y="5086188"/>
            <a:ext cx="6096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Sabon Next LT"/>
                <a:ea typeface="Nunito"/>
                <a:cs typeface="Nunito"/>
              </a:rPr>
              <a:t>Zakodowany</a:t>
            </a:r>
            <a:r>
              <a:rPr lang="en-US" sz="2400" b="1" dirty="0">
                <a:latin typeface="Sabon Next LT"/>
                <a:ea typeface="Nunito"/>
                <a:cs typeface="Nunito"/>
              </a:rPr>
              <a:t> payload w Base64Url:</a:t>
            </a:r>
            <a:endParaRPr lang="en-US" sz="2400" dirty="0">
              <a:latin typeface="Sabon Next LT"/>
              <a:cs typeface="Sabon Next LT"/>
            </a:endParaRPr>
          </a:p>
          <a:p>
            <a:pPr algn="ctr"/>
            <a:endParaRPr lang="pl-PL" sz="2400" dirty="0">
              <a:latin typeface="Sabon Next LT"/>
              <a:cs typeface="Sabon Next LT"/>
            </a:endParaRPr>
          </a:p>
        </p:txBody>
      </p: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3A339751-9C64-6CDA-6FE5-AEBED1FC1A5A}"/>
              </a:ext>
            </a:extLst>
          </p:cNvPr>
          <p:cNvSpPr/>
          <p:nvPr/>
        </p:nvSpPr>
        <p:spPr>
          <a:xfrm>
            <a:off x="1150542" y="5681028"/>
            <a:ext cx="9591675" cy="847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l-PL" sz="1600" dirty="0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eyJzdWIiOiIxMjM0NTY3ODkwIiwibmFtZSI6IkpvaG4gRG9lIiwiaWF0IjoxNzA4MzQ1MTIzLCJleHAiOjE3MDgzNTUxMjN9</a:t>
            </a:r>
            <a:endParaRPr lang="pl-PL" sz="1600" dirty="0">
              <a:solidFill>
                <a:schemeClr val="tx1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823A27D-CDB1-1ADE-EB54-7DB139D6B496}"/>
              </a:ext>
            </a:extLst>
          </p:cNvPr>
          <p:cNvSpPr txBox="1"/>
          <p:nvPr/>
        </p:nvSpPr>
        <p:spPr>
          <a:xfrm>
            <a:off x="10781059" y="5992182"/>
            <a:ext cx="988115" cy="68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onsolas"/>
              </a:rPr>
              <a:t>9/24</a:t>
            </a:r>
            <a:r>
              <a:rPr sz="2000" dirty="0">
                <a:latin typeface="Consolas"/>
                <a:ea typeface="Consolas"/>
                <a:cs typeface="Consolas"/>
              </a:rPr>
              <a:t>​</a:t>
            </a:r>
            <a:endParaRPr lang="pl-PL" dirty="0"/>
          </a:p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161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BEZPIECZNY DOSTĘP DO DOKUMENTÓW Z WYKORZYSTANIEM TOKENÓW JWT </vt:lpstr>
      <vt:lpstr>CEL PROJEKTU</vt:lpstr>
      <vt:lpstr>CO TO               ?</vt:lpstr>
      <vt:lpstr>PowerPoint Presentation</vt:lpstr>
      <vt:lpstr>JAK DZIAŁA             ? </vt:lpstr>
      <vt:lpstr>STRUKTURA </vt:lpstr>
      <vt:lpstr>PowerPoint Presentation</vt:lpstr>
      <vt:lpstr>HEADER </vt:lpstr>
      <vt:lpstr>PAYLOAD </vt:lpstr>
      <vt:lpstr>RFC 7519 DEFINIUJE NASTĘPUJĄCE REGISTERED CLAIM NAMES:</vt:lpstr>
      <vt:lpstr>SIGNATURE </vt:lpstr>
      <vt:lpstr>ALGORYTMY WYKORZYSTYWANE DO PODPISU</vt:lpstr>
      <vt:lpstr>OSTATECZNY TOKEN JWT</vt:lpstr>
      <vt:lpstr>ZAGADNIENIA BEZPIECZEŃSTWA PRZY PRACY Z JWT </vt:lpstr>
      <vt:lpstr> KRÓTKIE DEMO - OMIJANIE UWIERZYTELNIANIA JWT Z POWODU NIEZWERYFIKOWANEGO PODPISU</vt:lpstr>
      <vt:lpstr>https://portswigger.net/web-security/jwt/lab-jwt-authentication-bypass-via-unverified-signature  https://portswigger.net/burp/communitydownload</vt:lpstr>
      <vt:lpstr>WSTĘPNY PROJEKT ROZWIĄZANIA</vt:lpstr>
      <vt:lpstr>PRZEGLĄD BIBLIOTEK I ROZWIĄZAŃ JWT</vt:lpstr>
      <vt:lpstr>UWZGLĘDNIENIE WYMAGAŃ IMPLEMENTACYJNYCH  WYBÓR TECHNOLOGII I NARZĘDZI</vt:lpstr>
      <vt:lpstr>UWZGLĘDNIENIE WYMAGAŃ IMPLEMENTACYJNYCH  ARCHITEKTURA I SKALOWALNOŚĆ</vt:lpstr>
      <vt:lpstr>PROTOTYP SYSTEMU</vt:lpstr>
      <vt:lpstr>PROTOTYP SYSTEMU</vt:lpstr>
      <vt:lpstr>ŹRÓDŁA</vt:lpstr>
      <vt:lpstr>BEZPIECZNY DOSTĘP DO DOKUMENTÓW Z WYKORZYSTANIEM TOKENÓW JWT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830</cp:revision>
  <dcterms:created xsi:type="dcterms:W3CDTF">2025-11-06T20:05:12Z</dcterms:created>
  <dcterms:modified xsi:type="dcterms:W3CDTF">2025-11-17T19:44:15Z</dcterms:modified>
</cp:coreProperties>
</file>